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handoutMasterIdLst>
    <p:handoutMasterId r:id="rId14"/>
  </p:handoutMasterIdLst>
  <p:sldIdLst>
    <p:sldId id="272" r:id="rId2"/>
    <p:sldId id="295" r:id="rId3"/>
    <p:sldId id="292" r:id="rId4"/>
    <p:sldId id="293" r:id="rId5"/>
    <p:sldId id="312" r:id="rId6"/>
    <p:sldId id="324" r:id="rId7"/>
    <p:sldId id="319" r:id="rId8"/>
    <p:sldId id="307" r:id="rId9"/>
    <p:sldId id="313" r:id="rId10"/>
    <p:sldId id="314" r:id="rId11"/>
    <p:sldId id="315" r:id="rId12"/>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ynn Grayson" initials="LG" lastIdx="3" clrIdx="0">
    <p:extLst>
      <p:ext uri="{19B8F6BF-5375-455C-9EA6-DF929625EA0E}">
        <p15:presenceInfo xmlns:p15="http://schemas.microsoft.com/office/powerpoint/2012/main" userId="S-1-5-21-3180401825-3758323706-3624531826-125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42B86"/>
    <a:srgbClr val="EC037C"/>
    <a:srgbClr val="A6CE39"/>
    <a:srgbClr val="25903B"/>
    <a:srgbClr val="00B5D6"/>
    <a:srgbClr val="A2A2A2"/>
    <a:srgbClr val="ED1C35"/>
    <a:srgbClr val="FFC20A"/>
    <a:srgbClr val="2FAAE1"/>
    <a:srgbClr val="085E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718" autoAdjust="0"/>
    <p:restoredTop sz="67701" autoAdjust="0"/>
  </p:normalViewPr>
  <p:slideViewPr>
    <p:cSldViewPr snapToGrid="0">
      <p:cViewPr varScale="1">
        <p:scale>
          <a:sx n="49" d="100"/>
          <a:sy n="49" d="100"/>
        </p:scale>
        <p:origin x="1896" y="48"/>
      </p:cViewPr>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5D2C3FF-81A4-459C-9BFD-2B4B61FB68ED}" type="doc">
      <dgm:prSet loTypeId="urn:microsoft.com/office/officeart/2005/8/layout/radial6" loCatId="cycle" qsTypeId="urn:microsoft.com/office/officeart/2005/8/quickstyle/simple1" qsCatId="simple" csTypeId="urn:microsoft.com/office/officeart/2005/8/colors/colorful1" csCatId="colorful" phldr="1"/>
      <dgm:spPr/>
      <dgm:t>
        <a:bodyPr/>
        <a:lstStyle/>
        <a:p>
          <a:endParaRPr lang="en-US"/>
        </a:p>
      </dgm:t>
    </dgm:pt>
    <dgm:pt modelId="{1F36003C-9110-49F5-8986-6296996AECA4}">
      <dgm:prSet phldrT="[Text]" custT="1"/>
      <dgm:spPr/>
      <dgm:t>
        <a:bodyPr/>
        <a:lstStyle/>
        <a:p>
          <a:r>
            <a:rPr lang="en-US" sz="2800" dirty="0" smtClean="0"/>
            <a:t>Key Line of Enquiry</a:t>
          </a:r>
          <a:endParaRPr lang="en-US" sz="2800" dirty="0"/>
        </a:p>
      </dgm:t>
    </dgm:pt>
    <dgm:pt modelId="{75F68FA7-A68B-479B-B779-362624E6F035}" type="parTrans" cxnId="{74738EB8-5ABF-4F6D-B4E4-1FB44C1C9474}">
      <dgm:prSet/>
      <dgm:spPr/>
      <dgm:t>
        <a:bodyPr/>
        <a:lstStyle/>
        <a:p>
          <a:endParaRPr lang="en-US" sz="2400"/>
        </a:p>
      </dgm:t>
    </dgm:pt>
    <dgm:pt modelId="{95B8C2A2-6B78-49F7-842D-DAD46D094833}" type="sibTrans" cxnId="{74738EB8-5ABF-4F6D-B4E4-1FB44C1C9474}">
      <dgm:prSet/>
      <dgm:spPr/>
      <dgm:t>
        <a:bodyPr/>
        <a:lstStyle/>
        <a:p>
          <a:endParaRPr lang="en-US" sz="2400"/>
        </a:p>
      </dgm:t>
    </dgm:pt>
    <dgm:pt modelId="{71EE786F-29D4-4AED-A1F1-644DA32BFA0F}">
      <dgm:prSet phldrT="[Text]" custT="1"/>
      <dgm:spPr/>
      <dgm:t>
        <a:bodyPr/>
        <a:lstStyle/>
        <a:p>
          <a:r>
            <a:rPr lang="en-US" sz="2400" dirty="0" smtClean="0"/>
            <a:t>Safe</a:t>
          </a:r>
          <a:endParaRPr lang="en-US" sz="2400" dirty="0"/>
        </a:p>
      </dgm:t>
    </dgm:pt>
    <dgm:pt modelId="{961E2DE8-58FB-4AA7-A903-EC8BFAE5D281}" type="parTrans" cxnId="{01A2E1A6-EBA5-4811-A618-F5A1FBA4E058}">
      <dgm:prSet/>
      <dgm:spPr/>
      <dgm:t>
        <a:bodyPr/>
        <a:lstStyle/>
        <a:p>
          <a:endParaRPr lang="en-US" sz="2400"/>
        </a:p>
      </dgm:t>
    </dgm:pt>
    <dgm:pt modelId="{584DFA1A-A98B-475D-8FA3-180B04305DCB}" type="sibTrans" cxnId="{01A2E1A6-EBA5-4811-A618-F5A1FBA4E058}">
      <dgm:prSet/>
      <dgm:spPr/>
      <dgm:t>
        <a:bodyPr/>
        <a:lstStyle/>
        <a:p>
          <a:endParaRPr lang="en-US" sz="2400"/>
        </a:p>
      </dgm:t>
    </dgm:pt>
    <dgm:pt modelId="{9C8F440C-A860-48E0-8B50-4C7F35F49CDB}">
      <dgm:prSet phldrT="[Text]" custT="1"/>
      <dgm:spPr/>
      <dgm:t>
        <a:bodyPr/>
        <a:lstStyle/>
        <a:p>
          <a:r>
            <a:rPr lang="en-US" sz="2400" dirty="0" smtClean="0"/>
            <a:t>Well Led</a:t>
          </a:r>
          <a:endParaRPr lang="en-US" sz="2400" dirty="0"/>
        </a:p>
      </dgm:t>
    </dgm:pt>
    <dgm:pt modelId="{2FD3675B-F87D-42F6-96F3-1CAA0FF3B9BD}" type="parTrans" cxnId="{5655B7A8-64CF-4ECA-9788-F4DF65CB9163}">
      <dgm:prSet/>
      <dgm:spPr/>
      <dgm:t>
        <a:bodyPr/>
        <a:lstStyle/>
        <a:p>
          <a:endParaRPr lang="en-US" sz="2400"/>
        </a:p>
      </dgm:t>
    </dgm:pt>
    <dgm:pt modelId="{232B79DA-3E01-46E4-A3CE-A4D9609DEE96}" type="sibTrans" cxnId="{5655B7A8-64CF-4ECA-9788-F4DF65CB9163}">
      <dgm:prSet/>
      <dgm:spPr/>
      <dgm:t>
        <a:bodyPr/>
        <a:lstStyle/>
        <a:p>
          <a:endParaRPr lang="en-US" sz="2400"/>
        </a:p>
      </dgm:t>
    </dgm:pt>
    <dgm:pt modelId="{294E431B-5C5C-4480-AFB4-02BEF4BDD1FF}">
      <dgm:prSet phldrT="[Text]" custT="1"/>
      <dgm:spPr/>
      <dgm:t>
        <a:bodyPr/>
        <a:lstStyle/>
        <a:p>
          <a:r>
            <a:rPr lang="en-US" sz="2400" dirty="0" smtClean="0"/>
            <a:t>Re-</a:t>
          </a:r>
          <a:r>
            <a:rPr lang="en-US" sz="2400" dirty="0" err="1" smtClean="0"/>
            <a:t>sponsive</a:t>
          </a:r>
          <a:endParaRPr lang="en-US" sz="2400" dirty="0"/>
        </a:p>
      </dgm:t>
    </dgm:pt>
    <dgm:pt modelId="{0CF178CF-F2A7-40EE-BB27-F92975BE646E}" type="parTrans" cxnId="{0152C134-17F6-4B5D-ADE1-76E08318D3C0}">
      <dgm:prSet/>
      <dgm:spPr/>
      <dgm:t>
        <a:bodyPr/>
        <a:lstStyle/>
        <a:p>
          <a:endParaRPr lang="en-US" sz="2400"/>
        </a:p>
      </dgm:t>
    </dgm:pt>
    <dgm:pt modelId="{A78369B6-74CC-47AD-9F6D-59503D1EB58C}" type="sibTrans" cxnId="{0152C134-17F6-4B5D-ADE1-76E08318D3C0}">
      <dgm:prSet/>
      <dgm:spPr/>
      <dgm:t>
        <a:bodyPr/>
        <a:lstStyle/>
        <a:p>
          <a:endParaRPr lang="en-US" sz="2400"/>
        </a:p>
      </dgm:t>
    </dgm:pt>
    <dgm:pt modelId="{230BADE8-F743-4E60-9FFE-FA85C0BFB1B8}">
      <dgm:prSet phldrT="[Text]" custT="1"/>
      <dgm:spPr/>
      <dgm:t>
        <a:bodyPr/>
        <a:lstStyle/>
        <a:p>
          <a:r>
            <a:rPr lang="en-US" sz="2400" dirty="0" smtClean="0"/>
            <a:t>Caring</a:t>
          </a:r>
          <a:endParaRPr lang="en-US" sz="2400" dirty="0"/>
        </a:p>
      </dgm:t>
    </dgm:pt>
    <dgm:pt modelId="{71A0A039-BB67-400F-8F90-80F9AAF816FC}" type="parTrans" cxnId="{DCEF3EE6-6F75-427E-B1B4-4EFE85B72F92}">
      <dgm:prSet/>
      <dgm:spPr/>
      <dgm:t>
        <a:bodyPr/>
        <a:lstStyle/>
        <a:p>
          <a:endParaRPr lang="en-US" sz="2400"/>
        </a:p>
      </dgm:t>
    </dgm:pt>
    <dgm:pt modelId="{A868A356-22D3-499B-A239-EB330713515B}" type="sibTrans" cxnId="{DCEF3EE6-6F75-427E-B1B4-4EFE85B72F92}">
      <dgm:prSet/>
      <dgm:spPr/>
      <dgm:t>
        <a:bodyPr/>
        <a:lstStyle/>
        <a:p>
          <a:endParaRPr lang="en-US" sz="2400"/>
        </a:p>
      </dgm:t>
    </dgm:pt>
    <dgm:pt modelId="{2A3DE9B6-B60C-44BC-B8D0-5ED3944535A1}">
      <dgm:prSet phldrT="[Text]" custT="1"/>
      <dgm:spPr/>
      <dgm:t>
        <a:bodyPr/>
        <a:lstStyle/>
        <a:p>
          <a:r>
            <a:rPr lang="en-US" sz="2400" dirty="0" smtClean="0"/>
            <a:t>Effective</a:t>
          </a:r>
          <a:endParaRPr lang="en-US" sz="2400" dirty="0"/>
        </a:p>
      </dgm:t>
    </dgm:pt>
    <dgm:pt modelId="{08C51102-EB93-4461-A1DB-E5D499C7BFB3}" type="parTrans" cxnId="{558905CC-078C-471F-9A77-54A99AAC1FB6}">
      <dgm:prSet/>
      <dgm:spPr/>
      <dgm:t>
        <a:bodyPr/>
        <a:lstStyle/>
        <a:p>
          <a:endParaRPr lang="en-US" sz="2400"/>
        </a:p>
      </dgm:t>
    </dgm:pt>
    <dgm:pt modelId="{75F2F59D-6AE3-43CA-A953-70FD34D9DB90}" type="sibTrans" cxnId="{558905CC-078C-471F-9A77-54A99AAC1FB6}">
      <dgm:prSet/>
      <dgm:spPr/>
      <dgm:t>
        <a:bodyPr/>
        <a:lstStyle/>
        <a:p>
          <a:endParaRPr lang="en-US" sz="2400"/>
        </a:p>
      </dgm:t>
    </dgm:pt>
    <dgm:pt modelId="{BDD8117C-A763-405E-8CB1-D93E29E693F8}" type="pres">
      <dgm:prSet presAssocID="{15D2C3FF-81A4-459C-9BFD-2B4B61FB68ED}" presName="Name0" presStyleCnt="0">
        <dgm:presLayoutVars>
          <dgm:chMax val="1"/>
          <dgm:dir/>
          <dgm:animLvl val="ctr"/>
          <dgm:resizeHandles val="exact"/>
        </dgm:presLayoutVars>
      </dgm:prSet>
      <dgm:spPr/>
      <dgm:t>
        <a:bodyPr/>
        <a:lstStyle/>
        <a:p>
          <a:endParaRPr lang="en-US"/>
        </a:p>
      </dgm:t>
    </dgm:pt>
    <dgm:pt modelId="{5755A5F3-389B-4B3D-9E3F-536D9FC59394}" type="pres">
      <dgm:prSet presAssocID="{1F36003C-9110-49F5-8986-6296996AECA4}" presName="centerShape" presStyleLbl="node0" presStyleIdx="0" presStyleCnt="1"/>
      <dgm:spPr/>
      <dgm:t>
        <a:bodyPr/>
        <a:lstStyle/>
        <a:p>
          <a:endParaRPr lang="en-US"/>
        </a:p>
      </dgm:t>
    </dgm:pt>
    <dgm:pt modelId="{B8AC3F4D-0ED3-4AB3-9133-76FC6A388335}" type="pres">
      <dgm:prSet presAssocID="{71EE786F-29D4-4AED-A1F1-644DA32BFA0F}" presName="node" presStyleLbl="node1" presStyleIdx="0" presStyleCnt="5">
        <dgm:presLayoutVars>
          <dgm:bulletEnabled val="1"/>
        </dgm:presLayoutVars>
      </dgm:prSet>
      <dgm:spPr/>
      <dgm:t>
        <a:bodyPr/>
        <a:lstStyle/>
        <a:p>
          <a:endParaRPr lang="en-US"/>
        </a:p>
      </dgm:t>
    </dgm:pt>
    <dgm:pt modelId="{C526F64B-1F29-4B92-AA85-83CF3614B04E}" type="pres">
      <dgm:prSet presAssocID="{71EE786F-29D4-4AED-A1F1-644DA32BFA0F}" presName="dummy" presStyleCnt="0"/>
      <dgm:spPr/>
    </dgm:pt>
    <dgm:pt modelId="{483E1C57-C953-482D-89B3-F4B6564719F7}" type="pres">
      <dgm:prSet presAssocID="{584DFA1A-A98B-475D-8FA3-180B04305DCB}" presName="sibTrans" presStyleLbl="sibTrans2D1" presStyleIdx="0" presStyleCnt="5"/>
      <dgm:spPr/>
      <dgm:t>
        <a:bodyPr/>
        <a:lstStyle/>
        <a:p>
          <a:endParaRPr lang="en-US"/>
        </a:p>
      </dgm:t>
    </dgm:pt>
    <dgm:pt modelId="{D4F767DE-0DC9-4AF7-8993-7753D3AF9829}" type="pres">
      <dgm:prSet presAssocID="{9C8F440C-A860-48E0-8B50-4C7F35F49CDB}" presName="node" presStyleLbl="node1" presStyleIdx="1" presStyleCnt="5">
        <dgm:presLayoutVars>
          <dgm:bulletEnabled val="1"/>
        </dgm:presLayoutVars>
      </dgm:prSet>
      <dgm:spPr/>
      <dgm:t>
        <a:bodyPr/>
        <a:lstStyle/>
        <a:p>
          <a:endParaRPr lang="en-US"/>
        </a:p>
      </dgm:t>
    </dgm:pt>
    <dgm:pt modelId="{7FB1F457-2316-409D-A560-45F69ECCDDA2}" type="pres">
      <dgm:prSet presAssocID="{9C8F440C-A860-48E0-8B50-4C7F35F49CDB}" presName="dummy" presStyleCnt="0"/>
      <dgm:spPr/>
    </dgm:pt>
    <dgm:pt modelId="{6FBA1C28-A450-4D51-B136-758CA760C9A7}" type="pres">
      <dgm:prSet presAssocID="{232B79DA-3E01-46E4-A3CE-A4D9609DEE96}" presName="sibTrans" presStyleLbl="sibTrans2D1" presStyleIdx="1" presStyleCnt="5"/>
      <dgm:spPr/>
      <dgm:t>
        <a:bodyPr/>
        <a:lstStyle/>
        <a:p>
          <a:endParaRPr lang="en-US"/>
        </a:p>
      </dgm:t>
    </dgm:pt>
    <dgm:pt modelId="{12BAFED4-9149-4528-8C83-5ECA43372F45}" type="pres">
      <dgm:prSet presAssocID="{294E431B-5C5C-4480-AFB4-02BEF4BDD1FF}" presName="node" presStyleLbl="node1" presStyleIdx="2" presStyleCnt="5">
        <dgm:presLayoutVars>
          <dgm:bulletEnabled val="1"/>
        </dgm:presLayoutVars>
      </dgm:prSet>
      <dgm:spPr/>
      <dgm:t>
        <a:bodyPr/>
        <a:lstStyle/>
        <a:p>
          <a:endParaRPr lang="en-US"/>
        </a:p>
      </dgm:t>
    </dgm:pt>
    <dgm:pt modelId="{6B27D48E-F024-4759-9294-E0B428AC0FAD}" type="pres">
      <dgm:prSet presAssocID="{294E431B-5C5C-4480-AFB4-02BEF4BDD1FF}" presName="dummy" presStyleCnt="0"/>
      <dgm:spPr/>
    </dgm:pt>
    <dgm:pt modelId="{97EBD519-6F60-429B-9143-1D6F5F33278F}" type="pres">
      <dgm:prSet presAssocID="{A78369B6-74CC-47AD-9F6D-59503D1EB58C}" presName="sibTrans" presStyleLbl="sibTrans2D1" presStyleIdx="2" presStyleCnt="5"/>
      <dgm:spPr/>
      <dgm:t>
        <a:bodyPr/>
        <a:lstStyle/>
        <a:p>
          <a:endParaRPr lang="en-US"/>
        </a:p>
      </dgm:t>
    </dgm:pt>
    <dgm:pt modelId="{4CB51BE3-0424-47D2-942F-5BC6D140A514}" type="pres">
      <dgm:prSet presAssocID="{230BADE8-F743-4E60-9FFE-FA85C0BFB1B8}" presName="node" presStyleLbl="node1" presStyleIdx="3" presStyleCnt="5">
        <dgm:presLayoutVars>
          <dgm:bulletEnabled val="1"/>
        </dgm:presLayoutVars>
      </dgm:prSet>
      <dgm:spPr/>
      <dgm:t>
        <a:bodyPr/>
        <a:lstStyle/>
        <a:p>
          <a:endParaRPr lang="en-US"/>
        </a:p>
      </dgm:t>
    </dgm:pt>
    <dgm:pt modelId="{87DE1844-6932-4D4B-8925-7E7756E1507E}" type="pres">
      <dgm:prSet presAssocID="{230BADE8-F743-4E60-9FFE-FA85C0BFB1B8}" presName="dummy" presStyleCnt="0"/>
      <dgm:spPr/>
    </dgm:pt>
    <dgm:pt modelId="{682E06E4-C938-41F3-B318-EA637FA0027F}" type="pres">
      <dgm:prSet presAssocID="{A868A356-22D3-499B-A239-EB330713515B}" presName="sibTrans" presStyleLbl="sibTrans2D1" presStyleIdx="3" presStyleCnt="5"/>
      <dgm:spPr/>
      <dgm:t>
        <a:bodyPr/>
        <a:lstStyle/>
        <a:p>
          <a:endParaRPr lang="en-US"/>
        </a:p>
      </dgm:t>
    </dgm:pt>
    <dgm:pt modelId="{4B6B7EE6-1BDC-434A-97F8-BB4D1BB7C8D6}" type="pres">
      <dgm:prSet presAssocID="{2A3DE9B6-B60C-44BC-B8D0-5ED3944535A1}" presName="node" presStyleLbl="node1" presStyleIdx="4" presStyleCnt="5">
        <dgm:presLayoutVars>
          <dgm:bulletEnabled val="1"/>
        </dgm:presLayoutVars>
      </dgm:prSet>
      <dgm:spPr/>
      <dgm:t>
        <a:bodyPr/>
        <a:lstStyle/>
        <a:p>
          <a:endParaRPr lang="en-US"/>
        </a:p>
      </dgm:t>
    </dgm:pt>
    <dgm:pt modelId="{6C0345E4-EBDD-42C7-ACEE-0C8C59D2A084}" type="pres">
      <dgm:prSet presAssocID="{2A3DE9B6-B60C-44BC-B8D0-5ED3944535A1}" presName="dummy" presStyleCnt="0"/>
      <dgm:spPr/>
    </dgm:pt>
    <dgm:pt modelId="{2F9F4630-C9F6-4F59-B8C5-31DCA5E600FD}" type="pres">
      <dgm:prSet presAssocID="{75F2F59D-6AE3-43CA-A953-70FD34D9DB90}" presName="sibTrans" presStyleLbl="sibTrans2D1" presStyleIdx="4" presStyleCnt="5"/>
      <dgm:spPr/>
      <dgm:t>
        <a:bodyPr/>
        <a:lstStyle/>
        <a:p>
          <a:endParaRPr lang="en-US"/>
        </a:p>
      </dgm:t>
    </dgm:pt>
  </dgm:ptLst>
  <dgm:cxnLst>
    <dgm:cxn modelId="{1A07C28D-F4C2-4C58-BE93-E11C42438D53}" type="presOf" srcId="{584DFA1A-A98B-475D-8FA3-180B04305DCB}" destId="{483E1C57-C953-482D-89B3-F4B6564719F7}" srcOrd="0" destOrd="0" presId="urn:microsoft.com/office/officeart/2005/8/layout/radial6"/>
    <dgm:cxn modelId="{26438431-4A64-444A-B7E5-D88FDAB2F6E5}" type="presOf" srcId="{75F2F59D-6AE3-43CA-A953-70FD34D9DB90}" destId="{2F9F4630-C9F6-4F59-B8C5-31DCA5E600FD}" srcOrd="0" destOrd="0" presId="urn:microsoft.com/office/officeart/2005/8/layout/radial6"/>
    <dgm:cxn modelId="{9964DC9A-75ED-4C66-AC5E-E6BF595E850F}" type="presOf" srcId="{1F36003C-9110-49F5-8986-6296996AECA4}" destId="{5755A5F3-389B-4B3D-9E3F-536D9FC59394}" srcOrd="0" destOrd="0" presId="urn:microsoft.com/office/officeart/2005/8/layout/radial6"/>
    <dgm:cxn modelId="{01A2E1A6-EBA5-4811-A618-F5A1FBA4E058}" srcId="{1F36003C-9110-49F5-8986-6296996AECA4}" destId="{71EE786F-29D4-4AED-A1F1-644DA32BFA0F}" srcOrd="0" destOrd="0" parTransId="{961E2DE8-58FB-4AA7-A903-EC8BFAE5D281}" sibTransId="{584DFA1A-A98B-475D-8FA3-180B04305DCB}"/>
    <dgm:cxn modelId="{F5699C10-074E-4BA3-9F29-B17D892D033A}" type="presOf" srcId="{15D2C3FF-81A4-459C-9BFD-2B4B61FB68ED}" destId="{BDD8117C-A763-405E-8CB1-D93E29E693F8}" srcOrd="0" destOrd="0" presId="urn:microsoft.com/office/officeart/2005/8/layout/radial6"/>
    <dgm:cxn modelId="{5655B7A8-64CF-4ECA-9788-F4DF65CB9163}" srcId="{1F36003C-9110-49F5-8986-6296996AECA4}" destId="{9C8F440C-A860-48E0-8B50-4C7F35F49CDB}" srcOrd="1" destOrd="0" parTransId="{2FD3675B-F87D-42F6-96F3-1CAA0FF3B9BD}" sibTransId="{232B79DA-3E01-46E4-A3CE-A4D9609DEE96}"/>
    <dgm:cxn modelId="{B819FFB2-D5E3-44D6-9C47-46CD7C737488}" type="presOf" srcId="{2A3DE9B6-B60C-44BC-B8D0-5ED3944535A1}" destId="{4B6B7EE6-1BDC-434A-97F8-BB4D1BB7C8D6}" srcOrd="0" destOrd="0" presId="urn:microsoft.com/office/officeart/2005/8/layout/radial6"/>
    <dgm:cxn modelId="{558905CC-078C-471F-9A77-54A99AAC1FB6}" srcId="{1F36003C-9110-49F5-8986-6296996AECA4}" destId="{2A3DE9B6-B60C-44BC-B8D0-5ED3944535A1}" srcOrd="4" destOrd="0" parTransId="{08C51102-EB93-4461-A1DB-E5D499C7BFB3}" sibTransId="{75F2F59D-6AE3-43CA-A953-70FD34D9DB90}"/>
    <dgm:cxn modelId="{7EDE4D7C-5EC0-4B3C-B52A-447978F48E1E}" type="presOf" srcId="{232B79DA-3E01-46E4-A3CE-A4D9609DEE96}" destId="{6FBA1C28-A450-4D51-B136-758CA760C9A7}" srcOrd="0" destOrd="0" presId="urn:microsoft.com/office/officeart/2005/8/layout/radial6"/>
    <dgm:cxn modelId="{885BB1F1-2194-45EB-B2E0-DAF669BCC0F6}" type="presOf" srcId="{A78369B6-74CC-47AD-9F6D-59503D1EB58C}" destId="{97EBD519-6F60-429B-9143-1D6F5F33278F}" srcOrd="0" destOrd="0" presId="urn:microsoft.com/office/officeart/2005/8/layout/radial6"/>
    <dgm:cxn modelId="{B9E25B08-494F-47AA-8E03-BD7932BBF183}" type="presOf" srcId="{294E431B-5C5C-4480-AFB4-02BEF4BDD1FF}" destId="{12BAFED4-9149-4528-8C83-5ECA43372F45}" srcOrd="0" destOrd="0" presId="urn:microsoft.com/office/officeart/2005/8/layout/radial6"/>
    <dgm:cxn modelId="{13506E79-4BDB-40A8-A83C-9F8895DBC095}" type="presOf" srcId="{A868A356-22D3-499B-A239-EB330713515B}" destId="{682E06E4-C938-41F3-B318-EA637FA0027F}" srcOrd="0" destOrd="0" presId="urn:microsoft.com/office/officeart/2005/8/layout/radial6"/>
    <dgm:cxn modelId="{0152C134-17F6-4B5D-ADE1-76E08318D3C0}" srcId="{1F36003C-9110-49F5-8986-6296996AECA4}" destId="{294E431B-5C5C-4480-AFB4-02BEF4BDD1FF}" srcOrd="2" destOrd="0" parTransId="{0CF178CF-F2A7-40EE-BB27-F92975BE646E}" sibTransId="{A78369B6-74CC-47AD-9F6D-59503D1EB58C}"/>
    <dgm:cxn modelId="{EB0744FF-392D-48AF-9930-C6964786DB64}" type="presOf" srcId="{9C8F440C-A860-48E0-8B50-4C7F35F49CDB}" destId="{D4F767DE-0DC9-4AF7-8993-7753D3AF9829}" srcOrd="0" destOrd="0" presId="urn:microsoft.com/office/officeart/2005/8/layout/radial6"/>
    <dgm:cxn modelId="{DCEF3EE6-6F75-427E-B1B4-4EFE85B72F92}" srcId="{1F36003C-9110-49F5-8986-6296996AECA4}" destId="{230BADE8-F743-4E60-9FFE-FA85C0BFB1B8}" srcOrd="3" destOrd="0" parTransId="{71A0A039-BB67-400F-8F90-80F9AAF816FC}" sibTransId="{A868A356-22D3-499B-A239-EB330713515B}"/>
    <dgm:cxn modelId="{74738EB8-5ABF-4F6D-B4E4-1FB44C1C9474}" srcId="{15D2C3FF-81A4-459C-9BFD-2B4B61FB68ED}" destId="{1F36003C-9110-49F5-8986-6296996AECA4}" srcOrd="0" destOrd="0" parTransId="{75F68FA7-A68B-479B-B779-362624E6F035}" sibTransId="{95B8C2A2-6B78-49F7-842D-DAD46D094833}"/>
    <dgm:cxn modelId="{B2F41664-87F6-4546-AD88-C3A2E4655F84}" type="presOf" srcId="{230BADE8-F743-4E60-9FFE-FA85C0BFB1B8}" destId="{4CB51BE3-0424-47D2-942F-5BC6D140A514}" srcOrd="0" destOrd="0" presId="urn:microsoft.com/office/officeart/2005/8/layout/radial6"/>
    <dgm:cxn modelId="{32C57A44-C9B3-46F0-A720-8795410A5BE5}" type="presOf" srcId="{71EE786F-29D4-4AED-A1F1-644DA32BFA0F}" destId="{B8AC3F4D-0ED3-4AB3-9133-76FC6A388335}" srcOrd="0" destOrd="0" presId="urn:microsoft.com/office/officeart/2005/8/layout/radial6"/>
    <dgm:cxn modelId="{3540B92D-D197-4133-864F-7CCEEDA88372}" type="presParOf" srcId="{BDD8117C-A763-405E-8CB1-D93E29E693F8}" destId="{5755A5F3-389B-4B3D-9E3F-536D9FC59394}" srcOrd="0" destOrd="0" presId="urn:microsoft.com/office/officeart/2005/8/layout/radial6"/>
    <dgm:cxn modelId="{F84ECC45-FCF0-4799-A1A7-97948ADD5D69}" type="presParOf" srcId="{BDD8117C-A763-405E-8CB1-D93E29E693F8}" destId="{B8AC3F4D-0ED3-4AB3-9133-76FC6A388335}" srcOrd="1" destOrd="0" presId="urn:microsoft.com/office/officeart/2005/8/layout/radial6"/>
    <dgm:cxn modelId="{A3D0652E-8F75-43B0-9817-E81FDBF63DB4}" type="presParOf" srcId="{BDD8117C-A763-405E-8CB1-D93E29E693F8}" destId="{C526F64B-1F29-4B92-AA85-83CF3614B04E}" srcOrd="2" destOrd="0" presId="urn:microsoft.com/office/officeart/2005/8/layout/radial6"/>
    <dgm:cxn modelId="{A7C60365-E1E7-4C96-837E-006EA865F64E}" type="presParOf" srcId="{BDD8117C-A763-405E-8CB1-D93E29E693F8}" destId="{483E1C57-C953-482D-89B3-F4B6564719F7}" srcOrd="3" destOrd="0" presId="urn:microsoft.com/office/officeart/2005/8/layout/radial6"/>
    <dgm:cxn modelId="{172F050E-454B-4D7D-B7E8-C46EC22EA7C4}" type="presParOf" srcId="{BDD8117C-A763-405E-8CB1-D93E29E693F8}" destId="{D4F767DE-0DC9-4AF7-8993-7753D3AF9829}" srcOrd="4" destOrd="0" presId="urn:microsoft.com/office/officeart/2005/8/layout/radial6"/>
    <dgm:cxn modelId="{8705D461-A72D-4ADA-9670-D964A0C917BF}" type="presParOf" srcId="{BDD8117C-A763-405E-8CB1-D93E29E693F8}" destId="{7FB1F457-2316-409D-A560-45F69ECCDDA2}" srcOrd="5" destOrd="0" presId="urn:microsoft.com/office/officeart/2005/8/layout/radial6"/>
    <dgm:cxn modelId="{EC6C47A3-AD5A-4B07-B42D-FC2E78EE9D5C}" type="presParOf" srcId="{BDD8117C-A763-405E-8CB1-D93E29E693F8}" destId="{6FBA1C28-A450-4D51-B136-758CA760C9A7}" srcOrd="6" destOrd="0" presId="urn:microsoft.com/office/officeart/2005/8/layout/radial6"/>
    <dgm:cxn modelId="{04420C35-2F9D-4708-AB44-3D15C2B156A9}" type="presParOf" srcId="{BDD8117C-A763-405E-8CB1-D93E29E693F8}" destId="{12BAFED4-9149-4528-8C83-5ECA43372F45}" srcOrd="7" destOrd="0" presId="urn:microsoft.com/office/officeart/2005/8/layout/radial6"/>
    <dgm:cxn modelId="{EC984A6D-4DE8-45AF-986C-B875AD2EDA95}" type="presParOf" srcId="{BDD8117C-A763-405E-8CB1-D93E29E693F8}" destId="{6B27D48E-F024-4759-9294-E0B428AC0FAD}" srcOrd="8" destOrd="0" presId="urn:microsoft.com/office/officeart/2005/8/layout/radial6"/>
    <dgm:cxn modelId="{C84F8BD2-4B01-4A29-8C97-921B95C6329B}" type="presParOf" srcId="{BDD8117C-A763-405E-8CB1-D93E29E693F8}" destId="{97EBD519-6F60-429B-9143-1D6F5F33278F}" srcOrd="9" destOrd="0" presId="urn:microsoft.com/office/officeart/2005/8/layout/radial6"/>
    <dgm:cxn modelId="{3C7E329C-7BBD-4B67-B2C1-A559B25ED55D}" type="presParOf" srcId="{BDD8117C-A763-405E-8CB1-D93E29E693F8}" destId="{4CB51BE3-0424-47D2-942F-5BC6D140A514}" srcOrd="10" destOrd="0" presId="urn:microsoft.com/office/officeart/2005/8/layout/radial6"/>
    <dgm:cxn modelId="{00E959D5-59B3-4015-95F3-098EBCCE2184}" type="presParOf" srcId="{BDD8117C-A763-405E-8CB1-D93E29E693F8}" destId="{87DE1844-6932-4D4B-8925-7E7756E1507E}" srcOrd="11" destOrd="0" presId="urn:microsoft.com/office/officeart/2005/8/layout/radial6"/>
    <dgm:cxn modelId="{52A5EBA7-0522-4000-BE38-8DA8114F60D6}" type="presParOf" srcId="{BDD8117C-A763-405E-8CB1-D93E29E693F8}" destId="{682E06E4-C938-41F3-B318-EA637FA0027F}" srcOrd="12" destOrd="0" presId="urn:microsoft.com/office/officeart/2005/8/layout/radial6"/>
    <dgm:cxn modelId="{75C3A1BD-52C2-4870-A118-7922FF0E8B65}" type="presParOf" srcId="{BDD8117C-A763-405E-8CB1-D93E29E693F8}" destId="{4B6B7EE6-1BDC-434A-97F8-BB4D1BB7C8D6}" srcOrd="13" destOrd="0" presId="urn:microsoft.com/office/officeart/2005/8/layout/radial6"/>
    <dgm:cxn modelId="{EB20E6CD-199C-4A5D-8ECB-A1A4B6A5ED4C}" type="presParOf" srcId="{BDD8117C-A763-405E-8CB1-D93E29E693F8}" destId="{6C0345E4-EBDD-42C7-ACEE-0C8C59D2A084}" srcOrd="14" destOrd="0" presId="urn:microsoft.com/office/officeart/2005/8/layout/radial6"/>
    <dgm:cxn modelId="{B53E8225-84E0-4940-BD98-C9DAF10021FF}" type="presParOf" srcId="{BDD8117C-A763-405E-8CB1-D93E29E693F8}" destId="{2F9F4630-C9F6-4F59-B8C5-31DCA5E600FD}" srcOrd="15"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5D2C3FF-81A4-459C-9BFD-2B4B61FB68ED}" type="doc">
      <dgm:prSet loTypeId="urn:microsoft.com/office/officeart/2005/8/layout/radial6" loCatId="cycle" qsTypeId="urn:microsoft.com/office/officeart/2005/8/quickstyle/simple1" qsCatId="simple" csTypeId="urn:microsoft.com/office/officeart/2005/8/colors/colorful1" csCatId="colorful" phldr="1"/>
      <dgm:spPr/>
      <dgm:t>
        <a:bodyPr/>
        <a:lstStyle/>
        <a:p>
          <a:endParaRPr lang="en-US"/>
        </a:p>
      </dgm:t>
    </dgm:pt>
    <dgm:pt modelId="{1F36003C-9110-49F5-8986-6296996AECA4}">
      <dgm:prSet phldrT="[Text]" custT="1"/>
      <dgm:spPr/>
      <dgm:t>
        <a:bodyPr/>
        <a:lstStyle/>
        <a:p>
          <a:r>
            <a:rPr lang="en-US" sz="700" dirty="0" smtClean="0"/>
            <a:t>Key Line of Enquiry</a:t>
          </a:r>
          <a:endParaRPr lang="en-US" sz="700" dirty="0"/>
        </a:p>
      </dgm:t>
    </dgm:pt>
    <dgm:pt modelId="{75F68FA7-A68B-479B-B779-362624E6F035}" type="parTrans" cxnId="{74738EB8-5ABF-4F6D-B4E4-1FB44C1C9474}">
      <dgm:prSet/>
      <dgm:spPr/>
      <dgm:t>
        <a:bodyPr/>
        <a:lstStyle/>
        <a:p>
          <a:endParaRPr lang="en-US" sz="600"/>
        </a:p>
      </dgm:t>
    </dgm:pt>
    <dgm:pt modelId="{95B8C2A2-6B78-49F7-842D-DAD46D094833}" type="sibTrans" cxnId="{74738EB8-5ABF-4F6D-B4E4-1FB44C1C9474}">
      <dgm:prSet/>
      <dgm:spPr/>
      <dgm:t>
        <a:bodyPr/>
        <a:lstStyle/>
        <a:p>
          <a:endParaRPr lang="en-US" sz="600"/>
        </a:p>
      </dgm:t>
    </dgm:pt>
    <dgm:pt modelId="{71EE786F-29D4-4AED-A1F1-644DA32BFA0F}">
      <dgm:prSet phldrT="[Text]" custT="1"/>
      <dgm:spPr>
        <a:solidFill>
          <a:schemeClr val="bg1">
            <a:lumMod val="75000"/>
          </a:schemeClr>
        </a:solidFill>
      </dgm:spPr>
      <dgm:t>
        <a:bodyPr/>
        <a:lstStyle/>
        <a:p>
          <a:r>
            <a:rPr lang="en-US" sz="600" dirty="0" smtClean="0"/>
            <a:t>Safe</a:t>
          </a:r>
          <a:endParaRPr lang="en-US" sz="600" dirty="0"/>
        </a:p>
      </dgm:t>
    </dgm:pt>
    <dgm:pt modelId="{961E2DE8-58FB-4AA7-A903-EC8BFAE5D281}" type="parTrans" cxnId="{01A2E1A6-EBA5-4811-A618-F5A1FBA4E058}">
      <dgm:prSet/>
      <dgm:spPr/>
      <dgm:t>
        <a:bodyPr/>
        <a:lstStyle/>
        <a:p>
          <a:endParaRPr lang="en-US" sz="600"/>
        </a:p>
      </dgm:t>
    </dgm:pt>
    <dgm:pt modelId="{584DFA1A-A98B-475D-8FA3-180B04305DCB}" type="sibTrans" cxnId="{01A2E1A6-EBA5-4811-A618-F5A1FBA4E058}">
      <dgm:prSet/>
      <dgm:spPr/>
      <dgm:t>
        <a:bodyPr/>
        <a:lstStyle/>
        <a:p>
          <a:endParaRPr lang="en-US" sz="600"/>
        </a:p>
      </dgm:t>
    </dgm:pt>
    <dgm:pt modelId="{9C8F440C-A860-48E0-8B50-4C7F35F49CDB}">
      <dgm:prSet phldrT="[Text]" custT="1"/>
      <dgm:spPr>
        <a:solidFill>
          <a:srgbClr val="A2A2A2"/>
        </a:solidFill>
      </dgm:spPr>
      <dgm:t>
        <a:bodyPr/>
        <a:lstStyle/>
        <a:p>
          <a:r>
            <a:rPr lang="en-US" sz="600" dirty="0" smtClean="0"/>
            <a:t>Well Led</a:t>
          </a:r>
          <a:endParaRPr lang="en-US" sz="600" dirty="0"/>
        </a:p>
      </dgm:t>
    </dgm:pt>
    <dgm:pt modelId="{2FD3675B-F87D-42F6-96F3-1CAA0FF3B9BD}" type="parTrans" cxnId="{5655B7A8-64CF-4ECA-9788-F4DF65CB9163}">
      <dgm:prSet/>
      <dgm:spPr/>
      <dgm:t>
        <a:bodyPr/>
        <a:lstStyle/>
        <a:p>
          <a:endParaRPr lang="en-US" sz="600"/>
        </a:p>
      </dgm:t>
    </dgm:pt>
    <dgm:pt modelId="{232B79DA-3E01-46E4-A3CE-A4D9609DEE96}" type="sibTrans" cxnId="{5655B7A8-64CF-4ECA-9788-F4DF65CB9163}">
      <dgm:prSet/>
      <dgm:spPr/>
      <dgm:t>
        <a:bodyPr/>
        <a:lstStyle/>
        <a:p>
          <a:endParaRPr lang="en-US" sz="600"/>
        </a:p>
      </dgm:t>
    </dgm:pt>
    <dgm:pt modelId="{294E431B-5C5C-4480-AFB4-02BEF4BDD1FF}">
      <dgm:prSet phldrT="[Text]" custT="1"/>
      <dgm:spPr>
        <a:solidFill>
          <a:schemeClr val="bg2">
            <a:lumMod val="90000"/>
          </a:schemeClr>
        </a:solidFill>
      </dgm:spPr>
      <dgm:t>
        <a:bodyPr/>
        <a:lstStyle/>
        <a:p>
          <a:r>
            <a:rPr lang="en-US" sz="600" dirty="0" smtClean="0"/>
            <a:t>Re-</a:t>
          </a:r>
          <a:r>
            <a:rPr lang="en-US" sz="600" dirty="0" err="1" smtClean="0"/>
            <a:t>sponsive</a:t>
          </a:r>
          <a:endParaRPr lang="en-US" sz="600" dirty="0"/>
        </a:p>
      </dgm:t>
    </dgm:pt>
    <dgm:pt modelId="{0CF178CF-F2A7-40EE-BB27-F92975BE646E}" type="parTrans" cxnId="{0152C134-17F6-4B5D-ADE1-76E08318D3C0}">
      <dgm:prSet/>
      <dgm:spPr/>
      <dgm:t>
        <a:bodyPr/>
        <a:lstStyle/>
        <a:p>
          <a:endParaRPr lang="en-US" sz="600"/>
        </a:p>
      </dgm:t>
    </dgm:pt>
    <dgm:pt modelId="{A78369B6-74CC-47AD-9F6D-59503D1EB58C}" type="sibTrans" cxnId="{0152C134-17F6-4B5D-ADE1-76E08318D3C0}">
      <dgm:prSet/>
      <dgm:spPr/>
      <dgm:t>
        <a:bodyPr/>
        <a:lstStyle/>
        <a:p>
          <a:endParaRPr lang="en-US" sz="600"/>
        </a:p>
      </dgm:t>
    </dgm:pt>
    <dgm:pt modelId="{230BADE8-F743-4E60-9FFE-FA85C0BFB1B8}">
      <dgm:prSet phldrT="[Text]" custT="1"/>
      <dgm:spPr>
        <a:solidFill>
          <a:srgbClr val="FF0000"/>
        </a:solidFill>
      </dgm:spPr>
      <dgm:t>
        <a:bodyPr/>
        <a:lstStyle/>
        <a:p>
          <a:r>
            <a:rPr lang="en-US" sz="600" dirty="0" smtClean="0"/>
            <a:t>Caring</a:t>
          </a:r>
          <a:endParaRPr lang="en-US" sz="600" dirty="0"/>
        </a:p>
      </dgm:t>
    </dgm:pt>
    <dgm:pt modelId="{71A0A039-BB67-400F-8F90-80F9AAF816FC}" type="parTrans" cxnId="{DCEF3EE6-6F75-427E-B1B4-4EFE85B72F92}">
      <dgm:prSet/>
      <dgm:spPr/>
      <dgm:t>
        <a:bodyPr/>
        <a:lstStyle/>
        <a:p>
          <a:endParaRPr lang="en-US" sz="600"/>
        </a:p>
      </dgm:t>
    </dgm:pt>
    <dgm:pt modelId="{A868A356-22D3-499B-A239-EB330713515B}" type="sibTrans" cxnId="{DCEF3EE6-6F75-427E-B1B4-4EFE85B72F92}">
      <dgm:prSet/>
      <dgm:spPr/>
      <dgm:t>
        <a:bodyPr/>
        <a:lstStyle/>
        <a:p>
          <a:endParaRPr lang="en-US" sz="600"/>
        </a:p>
      </dgm:t>
    </dgm:pt>
    <dgm:pt modelId="{2A3DE9B6-B60C-44BC-B8D0-5ED3944535A1}">
      <dgm:prSet phldrT="[Text]" custT="1"/>
      <dgm:spPr>
        <a:solidFill>
          <a:srgbClr val="A2A2A2"/>
        </a:solidFill>
      </dgm:spPr>
      <dgm:t>
        <a:bodyPr/>
        <a:lstStyle/>
        <a:p>
          <a:r>
            <a:rPr lang="en-US" sz="600" dirty="0" smtClean="0"/>
            <a:t>Effective</a:t>
          </a:r>
          <a:endParaRPr lang="en-US" sz="600" dirty="0"/>
        </a:p>
      </dgm:t>
    </dgm:pt>
    <dgm:pt modelId="{08C51102-EB93-4461-A1DB-E5D499C7BFB3}" type="parTrans" cxnId="{558905CC-078C-471F-9A77-54A99AAC1FB6}">
      <dgm:prSet/>
      <dgm:spPr/>
      <dgm:t>
        <a:bodyPr/>
        <a:lstStyle/>
        <a:p>
          <a:endParaRPr lang="en-US" sz="600"/>
        </a:p>
      </dgm:t>
    </dgm:pt>
    <dgm:pt modelId="{75F2F59D-6AE3-43CA-A953-70FD34D9DB90}" type="sibTrans" cxnId="{558905CC-078C-471F-9A77-54A99AAC1FB6}">
      <dgm:prSet/>
      <dgm:spPr/>
      <dgm:t>
        <a:bodyPr/>
        <a:lstStyle/>
        <a:p>
          <a:endParaRPr lang="en-US" sz="600"/>
        </a:p>
      </dgm:t>
    </dgm:pt>
    <dgm:pt modelId="{BDD8117C-A763-405E-8CB1-D93E29E693F8}" type="pres">
      <dgm:prSet presAssocID="{15D2C3FF-81A4-459C-9BFD-2B4B61FB68ED}" presName="Name0" presStyleCnt="0">
        <dgm:presLayoutVars>
          <dgm:chMax val="1"/>
          <dgm:dir/>
          <dgm:animLvl val="ctr"/>
          <dgm:resizeHandles val="exact"/>
        </dgm:presLayoutVars>
      </dgm:prSet>
      <dgm:spPr/>
      <dgm:t>
        <a:bodyPr/>
        <a:lstStyle/>
        <a:p>
          <a:endParaRPr lang="en-US"/>
        </a:p>
      </dgm:t>
    </dgm:pt>
    <dgm:pt modelId="{5755A5F3-389B-4B3D-9E3F-536D9FC59394}" type="pres">
      <dgm:prSet presAssocID="{1F36003C-9110-49F5-8986-6296996AECA4}" presName="centerShape" presStyleLbl="node0" presStyleIdx="0" presStyleCnt="1"/>
      <dgm:spPr/>
      <dgm:t>
        <a:bodyPr/>
        <a:lstStyle/>
        <a:p>
          <a:endParaRPr lang="en-US"/>
        </a:p>
      </dgm:t>
    </dgm:pt>
    <dgm:pt modelId="{B8AC3F4D-0ED3-4AB3-9133-76FC6A388335}" type="pres">
      <dgm:prSet presAssocID="{71EE786F-29D4-4AED-A1F1-644DA32BFA0F}" presName="node" presStyleLbl="node1" presStyleIdx="0" presStyleCnt="5">
        <dgm:presLayoutVars>
          <dgm:bulletEnabled val="1"/>
        </dgm:presLayoutVars>
      </dgm:prSet>
      <dgm:spPr/>
      <dgm:t>
        <a:bodyPr/>
        <a:lstStyle/>
        <a:p>
          <a:endParaRPr lang="en-US"/>
        </a:p>
      </dgm:t>
    </dgm:pt>
    <dgm:pt modelId="{C526F64B-1F29-4B92-AA85-83CF3614B04E}" type="pres">
      <dgm:prSet presAssocID="{71EE786F-29D4-4AED-A1F1-644DA32BFA0F}" presName="dummy" presStyleCnt="0"/>
      <dgm:spPr/>
    </dgm:pt>
    <dgm:pt modelId="{483E1C57-C953-482D-89B3-F4B6564719F7}" type="pres">
      <dgm:prSet presAssocID="{584DFA1A-A98B-475D-8FA3-180B04305DCB}" presName="sibTrans" presStyleLbl="sibTrans2D1" presStyleIdx="0" presStyleCnt="5"/>
      <dgm:spPr/>
      <dgm:t>
        <a:bodyPr/>
        <a:lstStyle/>
        <a:p>
          <a:endParaRPr lang="en-US"/>
        </a:p>
      </dgm:t>
    </dgm:pt>
    <dgm:pt modelId="{D4F767DE-0DC9-4AF7-8993-7753D3AF9829}" type="pres">
      <dgm:prSet presAssocID="{9C8F440C-A860-48E0-8B50-4C7F35F49CDB}" presName="node" presStyleLbl="node1" presStyleIdx="1" presStyleCnt="5">
        <dgm:presLayoutVars>
          <dgm:bulletEnabled val="1"/>
        </dgm:presLayoutVars>
      </dgm:prSet>
      <dgm:spPr/>
      <dgm:t>
        <a:bodyPr/>
        <a:lstStyle/>
        <a:p>
          <a:endParaRPr lang="en-US"/>
        </a:p>
      </dgm:t>
    </dgm:pt>
    <dgm:pt modelId="{7FB1F457-2316-409D-A560-45F69ECCDDA2}" type="pres">
      <dgm:prSet presAssocID="{9C8F440C-A860-48E0-8B50-4C7F35F49CDB}" presName="dummy" presStyleCnt="0"/>
      <dgm:spPr/>
    </dgm:pt>
    <dgm:pt modelId="{6FBA1C28-A450-4D51-B136-758CA760C9A7}" type="pres">
      <dgm:prSet presAssocID="{232B79DA-3E01-46E4-A3CE-A4D9609DEE96}" presName="sibTrans" presStyleLbl="sibTrans2D1" presStyleIdx="1" presStyleCnt="5"/>
      <dgm:spPr/>
      <dgm:t>
        <a:bodyPr/>
        <a:lstStyle/>
        <a:p>
          <a:endParaRPr lang="en-US"/>
        </a:p>
      </dgm:t>
    </dgm:pt>
    <dgm:pt modelId="{12BAFED4-9149-4528-8C83-5ECA43372F45}" type="pres">
      <dgm:prSet presAssocID="{294E431B-5C5C-4480-AFB4-02BEF4BDD1FF}" presName="node" presStyleLbl="node1" presStyleIdx="2" presStyleCnt="5">
        <dgm:presLayoutVars>
          <dgm:bulletEnabled val="1"/>
        </dgm:presLayoutVars>
      </dgm:prSet>
      <dgm:spPr/>
      <dgm:t>
        <a:bodyPr/>
        <a:lstStyle/>
        <a:p>
          <a:endParaRPr lang="en-US"/>
        </a:p>
      </dgm:t>
    </dgm:pt>
    <dgm:pt modelId="{6B27D48E-F024-4759-9294-E0B428AC0FAD}" type="pres">
      <dgm:prSet presAssocID="{294E431B-5C5C-4480-AFB4-02BEF4BDD1FF}" presName="dummy" presStyleCnt="0"/>
      <dgm:spPr/>
    </dgm:pt>
    <dgm:pt modelId="{97EBD519-6F60-429B-9143-1D6F5F33278F}" type="pres">
      <dgm:prSet presAssocID="{A78369B6-74CC-47AD-9F6D-59503D1EB58C}" presName="sibTrans" presStyleLbl="sibTrans2D1" presStyleIdx="2" presStyleCnt="5"/>
      <dgm:spPr/>
      <dgm:t>
        <a:bodyPr/>
        <a:lstStyle/>
        <a:p>
          <a:endParaRPr lang="en-US"/>
        </a:p>
      </dgm:t>
    </dgm:pt>
    <dgm:pt modelId="{4CB51BE3-0424-47D2-942F-5BC6D140A514}" type="pres">
      <dgm:prSet presAssocID="{230BADE8-F743-4E60-9FFE-FA85C0BFB1B8}" presName="node" presStyleLbl="node1" presStyleIdx="3" presStyleCnt="5">
        <dgm:presLayoutVars>
          <dgm:bulletEnabled val="1"/>
        </dgm:presLayoutVars>
      </dgm:prSet>
      <dgm:spPr/>
      <dgm:t>
        <a:bodyPr/>
        <a:lstStyle/>
        <a:p>
          <a:endParaRPr lang="en-US"/>
        </a:p>
      </dgm:t>
    </dgm:pt>
    <dgm:pt modelId="{87DE1844-6932-4D4B-8925-7E7756E1507E}" type="pres">
      <dgm:prSet presAssocID="{230BADE8-F743-4E60-9FFE-FA85C0BFB1B8}" presName="dummy" presStyleCnt="0"/>
      <dgm:spPr/>
    </dgm:pt>
    <dgm:pt modelId="{682E06E4-C938-41F3-B318-EA637FA0027F}" type="pres">
      <dgm:prSet presAssocID="{A868A356-22D3-499B-A239-EB330713515B}" presName="sibTrans" presStyleLbl="sibTrans2D1" presStyleIdx="3" presStyleCnt="5"/>
      <dgm:spPr/>
      <dgm:t>
        <a:bodyPr/>
        <a:lstStyle/>
        <a:p>
          <a:endParaRPr lang="en-US"/>
        </a:p>
      </dgm:t>
    </dgm:pt>
    <dgm:pt modelId="{4B6B7EE6-1BDC-434A-97F8-BB4D1BB7C8D6}" type="pres">
      <dgm:prSet presAssocID="{2A3DE9B6-B60C-44BC-B8D0-5ED3944535A1}" presName="node" presStyleLbl="node1" presStyleIdx="4" presStyleCnt="5">
        <dgm:presLayoutVars>
          <dgm:bulletEnabled val="1"/>
        </dgm:presLayoutVars>
      </dgm:prSet>
      <dgm:spPr/>
      <dgm:t>
        <a:bodyPr/>
        <a:lstStyle/>
        <a:p>
          <a:endParaRPr lang="en-US"/>
        </a:p>
      </dgm:t>
    </dgm:pt>
    <dgm:pt modelId="{6C0345E4-EBDD-42C7-ACEE-0C8C59D2A084}" type="pres">
      <dgm:prSet presAssocID="{2A3DE9B6-B60C-44BC-B8D0-5ED3944535A1}" presName="dummy" presStyleCnt="0"/>
      <dgm:spPr/>
    </dgm:pt>
    <dgm:pt modelId="{2F9F4630-C9F6-4F59-B8C5-31DCA5E600FD}" type="pres">
      <dgm:prSet presAssocID="{75F2F59D-6AE3-43CA-A953-70FD34D9DB90}" presName="sibTrans" presStyleLbl="sibTrans2D1" presStyleIdx="4" presStyleCnt="5"/>
      <dgm:spPr/>
      <dgm:t>
        <a:bodyPr/>
        <a:lstStyle/>
        <a:p>
          <a:endParaRPr lang="en-US"/>
        </a:p>
      </dgm:t>
    </dgm:pt>
  </dgm:ptLst>
  <dgm:cxnLst>
    <dgm:cxn modelId="{1A07C28D-F4C2-4C58-BE93-E11C42438D53}" type="presOf" srcId="{584DFA1A-A98B-475D-8FA3-180B04305DCB}" destId="{483E1C57-C953-482D-89B3-F4B6564719F7}" srcOrd="0" destOrd="0" presId="urn:microsoft.com/office/officeart/2005/8/layout/radial6"/>
    <dgm:cxn modelId="{26438431-4A64-444A-B7E5-D88FDAB2F6E5}" type="presOf" srcId="{75F2F59D-6AE3-43CA-A953-70FD34D9DB90}" destId="{2F9F4630-C9F6-4F59-B8C5-31DCA5E600FD}" srcOrd="0" destOrd="0" presId="urn:microsoft.com/office/officeart/2005/8/layout/radial6"/>
    <dgm:cxn modelId="{9964DC9A-75ED-4C66-AC5E-E6BF595E850F}" type="presOf" srcId="{1F36003C-9110-49F5-8986-6296996AECA4}" destId="{5755A5F3-389B-4B3D-9E3F-536D9FC59394}" srcOrd="0" destOrd="0" presId="urn:microsoft.com/office/officeart/2005/8/layout/radial6"/>
    <dgm:cxn modelId="{01A2E1A6-EBA5-4811-A618-F5A1FBA4E058}" srcId="{1F36003C-9110-49F5-8986-6296996AECA4}" destId="{71EE786F-29D4-4AED-A1F1-644DA32BFA0F}" srcOrd="0" destOrd="0" parTransId="{961E2DE8-58FB-4AA7-A903-EC8BFAE5D281}" sibTransId="{584DFA1A-A98B-475D-8FA3-180B04305DCB}"/>
    <dgm:cxn modelId="{F5699C10-074E-4BA3-9F29-B17D892D033A}" type="presOf" srcId="{15D2C3FF-81A4-459C-9BFD-2B4B61FB68ED}" destId="{BDD8117C-A763-405E-8CB1-D93E29E693F8}" srcOrd="0" destOrd="0" presId="urn:microsoft.com/office/officeart/2005/8/layout/radial6"/>
    <dgm:cxn modelId="{5655B7A8-64CF-4ECA-9788-F4DF65CB9163}" srcId="{1F36003C-9110-49F5-8986-6296996AECA4}" destId="{9C8F440C-A860-48E0-8B50-4C7F35F49CDB}" srcOrd="1" destOrd="0" parTransId="{2FD3675B-F87D-42F6-96F3-1CAA0FF3B9BD}" sibTransId="{232B79DA-3E01-46E4-A3CE-A4D9609DEE96}"/>
    <dgm:cxn modelId="{B819FFB2-D5E3-44D6-9C47-46CD7C737488}" type="presOf" srcId="{2A3DE9B6-B60C-44BC-B8D0-5ED3944535A1}" destId="{4B6B7EE6-1BDC-434A-97F8-BB4D1BB7C8D6}" srcOrd="0" destOrd="0" presId="urn:microsoft.com/office/officeart/2005/8/layout/radial6"/>
    <dgm:cxn modelId="{558905CC-078C-471F-9A77-54A99AAC1FB6}" srcId="{1F36003C-9110-49F5-8986-6296996AECA4}" destId="{2A3DE9B6-B60C-44BC-B8D0-5ED3944535A1}" srcOrd="4" destOrd="0" parTransId="{08C51102-EB93-4461-A1DB-E5D499C7BFB3}" sibTransId="{75F2F59D-6AE3-43CA-A953-70FD34D9DB90}"/>
    <dgm:cxn modelId="{7EDE4D7C-5EC0-4B3C-B52A-447978F48E1E}" type="presOf" srcId="{232B79DA-3E01-46E4-A3CE-A4D9609DEE96}" destId="{6FBA1C28-A450-4D51-B136-758CA760C9A7}" srcOrd="0" destOrd="0" presId="urn:microsoft.com/office/officeart/2005/8/layout/radial6"/>
    <dgm:cxn modelId="{885BB1F1-2194-45EB-B2E0-DAF669BCC0F6}" type="presOf" srcId="{A78369B6-74CC-47AD-9F6D-59503D1EB58C}" destId="{97EBD519-6F60-429B-9143-1D6F5F33278F}" srcOrd="0" destOrd="0" presId="urn:microsoft.com/office/officeart/2005/8/layout/radial6"/>
    <dgm:cxn modelId="{B9E25B08-494F-47AA-8E03-BD7932BBF183}" type="presOf" srcId="{294E431B-5C5C-4480-AFB4-02BEF4BDD1FF}" destId="{12BAFED4-9149-4528-8C83-5ECA43372F45}" srcOrd="0" destOrd="0" presId="urn:microsoft.com/office/officeart/2005/8/layout/radial6"/>
    <dgm:cxn modelId="{13506E79-4BDB-40A8-A83C-9F8895DBC095}" type="presOf" srcId="{A868A356-22D3-499B-A239-EB330713515B}" destId="{682E06E4-C938-41F3-B318-EA637FA0027F}" srcOrd="0" destOrd="0" presId="urn:microsoft.com/office/officeart/2005/8/layout/radial6"/>
    <dgm:cxn modelId="{0152C134-17F6-4B5D-ADE1-76E08318D3C0}" srcId="{1F36003C-9110-49F5-8986-6296996AECA4}" destId="{294E431B-5C5C-4480-AFB4-02BEF4BDD1FF}" srcOrd="2" destOrd="0" parTransId="{0CF178CF-F2A7-40EE-BB27-F92975BE646E}" sibTransId="{A78369B6-74CC-47AD-9F6D-59503D1EB58C}"/>
    <dgm:cxn modelId="{EB0744FF-392D-48AF-9930-C6964786DB64}" type="presOf" srcId="{9C8F440C-A860-48E0-8B50-4C7F35F49CDB}" destId="{D4F767DE-0DC9-4AF7-8993-7753D3AF9829}" srcOrd="0" destOrd="0" presId="urn:microsoft.com/office/officeart/2005/8/layout/radial6"/>
    <dgm:cxn modelId="{DCEF3EE6-6F75-427E-B1B4-4EFE85B72F92}" srcId="{1F36003C-9110-49F5-8986-6296996AECA4}" destId="{230BADE8-F743-4E60-9FFE-FA85C0BFB1B8}" srcOrd="3" destOrd="0" parTransId="{71A0A039-BB67-400F-8F90-80F9AAF816FC}" sibTransId="{A868A356-22D3-499B-A239-EB330713515B}"/>
    <dgm:cxn modelId="{74738EB8-5ABF-4F6D-B4E4-1FB44C1C9474}" srcId="{15D2C3FF-81A4-459C-9BFD-2B4B61FB68ED}" destId="{1F36003C-9110-49F5-8986-6296996AECA4}" srcOrd="0" destOrd="0" parTransId="{75F68FA7-A68B-479B-B779-362624E6F035}" sibTransId="{95B8C2A2-6B78-49F7-842D-DAD46D094833}"/>
    <dgm:cxn modelId="{B2F41664-87F6-4546-AD88-C3A2E4655F84}" type="presOf" srcId="{230BADE8-F743-4E60-9FFE-FA85C0BFB1B8}" destId="{4CB51BE3-0424-47D2-942F-5BC6D140A514}" srcOrd="0" destOrd="0" presId="urn:microsoft.com/office/officeart/2005/8/layout/radial6"/>
    <dgm:cxn modelId="{32C57A44-C9B3-46F0-A720-8795410A5BE5}" type="presOf" srcId="{71EE786F-29D4-4AED-A1F1-644DA32BFA0F}" destId="{B8AC3F4D-0ED3-4AB3-9133-76FC6A388335}" srcOrd="0" destOrd="0" presId="urn:microsoft.com/office/officeart/2005/8/layout/radial6"/>
    <dgm:cxn modelId="{3540B92D-D197-4133-864F-7CCEEDA88372}" type="presParOf" srcId="{BDD8117C-A763-405E-8CB1-D93E29E693F8}" destId="{5755A5F3-389B-4B3D-9E3F-536D9FC59394}" srcOrd="0" destOrd="0" presId="urn:microsoft.com/office/officeart/2005/8/layout/radial6"/>
    <dgm:cxn modelId="{F84ECC45-FCF0-4799-A1A7-97948ADD5D69}" type="presParOf" srcId="{BDD8117C-A763-405E-8CB1-D93E29E693F8}" destId="{B8AC3F4D-0ED3-4AB3-9133-76FC6A388335}" srcOrd="1" destOrd="0" presId="urn:microsoft.com/office/officeart/2005/8/layout/radial6"/>
    <dgm:cxn modelId="{A3D0652E-8F75-43B0-9817-E81FDBF63DB4}" type="presParOf" srcId="{BDD8117C-A763-405E-8CB1-D93E29E693F8}" destId="{C526F64B-1F29-4B92-AA85-83CF3614B04E}" srcOrd="2" destOrd="0" presId="urn:microsoft.com/office/officeart/2005/8/layout/radial6"/>
    <dgm:cxn modelId="{A7C60365-E1E7-4C96-837E-006EA865F64E}" type="presParOf" srcId="{BDD8117C-A763-405E-8CB1-D93E29E693F8}" destId="{483E1C57-C953-482D-89B3-F4B6564719F7}" srcOrd="3" destOrd="0" presId="urn:microsoft.com/office/officeart/2005/8/layout/radial6"/>
    <dgm:cxn modelId="{172F050E-454B-4D7D-B7E8-C46EC22EA7C4}" type="presParOf" srcId="{BDD8117C-A763-405E-8CB1-D93E29E693F8}" destId="{D4F767DE-0DC9-4AF7-8993-7753D3AF9829}" srcOrd="4" destOrd="0" presId="urn:microsoft.com/office/officeart/2005/8/layout/radial6"/>
    <dgm:cxn modelId="{8705D461-A72D-4ADA-9670-D964A0C917BF}" type="presParOf" srcId="{BDD8117C-A763-405E-8CB1-D93E29E693F8}" destId="{7FB1F457-2316-409D-A560-45F69ECCDDA2}" srcOrd="5" destOrd="0" presId="urn:microsoft.com/office/officeart/2005/8/layout/radial6"/>
    <dgm:cxn modelId="{EC6C47A3-AD5A-4B07-B42D-FC2E78EE9D5C}" type="presParOf" srcId="{BDD8117C-A763-405E-8CB1-D93E29E693F8}" destId="{6FBA1C28-A450-4D51-B136-758CA760C9A7}" srcOrd="6" destOrd="0" presId="urn:microsoft.com/office/officeart/2005/8/layout/radial6"/>
    <dgm:cxn modelId="{04420C35-2F9D-4708-AB44-3D15C2B156A9}" type="presParOf" srcId="{BDD8117C-A763-405E-8CB1-D93E29E693F8}" destId="{12BAFED4-9149-4528-8C83-5ECA43372F45}" srcOrd="7" destOrd="0" presId="urn:microsoft.com/office/officeart/2005/8/layout/radial6"/>
    <dgm:cxn modelId="{EC984A6D-4DE8-45AF-986C-B875AD2EDA95}" type="presParOf" srcId="{BDD8117C-A763-405E-8CB1-D93E29E693F8}" destId="{6B27D48E-F024-4759-9294-E0B428AC0FAD}" srcOrd="8" destOrd="0" presId="urn:microsoft.com/office/officeart/2005/8/layout/radial6"/>
    <dgm:cxn modelId="{C84F8BD2-4B01-4A29-8C97-921B95C6329B}" type="presParOf" srcId="{BDD8117C-A763-405E-8CB1-D93E29E693F8}" destId="{97EBD519-6F60-429B-9143-1D6F5F33278F}" srcOrd="9" destOrd="0" presId="urn:microsoft.com/office/officeart/2005/8/layout/radial6"/>
    <dgm:cxn modelId="{3C7E329C-7BBD-4B67-B2C1-A559B25ED55D}" type="presParOf" srcId="{BDD8117C-A763-405E-8CB1-D93E29E693F8}" destId="{4CB51BE3-0424-47D2-942F-5BC6D140A514}" srcOrd="10" destOrd="0" presId="urn:microsoft.com/office/officeart/2005/8/layout/radial6"/>
    <dgm:cxn modelId="{00E959D5-59B3-4015-95F3-098EBCCE2184}" type="presParOf" srcId="{BDD8117C-A763-405E-8CB1-D93E29E693F8}" destId="{87DE1844-6932-4D4B-8925-7E7756E1507E}" srcOrd="11" destOrd="0" presId="urn:microsoft.com/office/officeart/2005/8/layout/radial6"/>
    <dgm:cxn modelId="{52A5EBA7-0522-4000-BE38-8DA8114F60D6}" type="presParOf" srcId="{BDD8117C-A763-405E-8CB1-D93E29E693F8}" destId="{682E06E4-C938-41F3-B318-EA637FA0027F}" srcOrd="12" destOrd="0" presId="urn:microsoft.com/office/officeart/2005/8/layout/radial6"/>
    <dgm:cxn modelId="{75C3A1BD-52C2-4870-A118-7922FF0E8B65}" type="presParOf" srcId="{BDD8117C-A763-405E-8CB1-D93E29E693F8}" destId="{4B6B7EE6-1BDC-434A-97F8-BB4D1BB7C8D6}" srcOrd="13" destOrd="0" presId="urn:microsoft.com/office/officeart/2005/8/layout/radial6"/>
    <dgm:cxn modelId="{EB20E6CD-199C-4A5D-8ECB-A1A4B6A5ED4C}" type="presParOf" srcId="{BDD8117C-A763-405E-8CB1-D93E29E693F8}" destId="{6C0345E4-EBDD-42C7-ACEE-0C8C59D2A084}" srcOrd="14" destOrd="0" presId="urn:microsoft.com/office/officeart/2005/8/layout/radial6"/>
    <dgm:cxn modelId="{B53E8225-84E0-4940-BD98-C9DAF10021FF}" type="presParOf" srcId="{BDD8117C-A763-405E-8CB1-D93E29E693F8}" destId="{2F9F4630-C9F6-4F59-B8C5-31DCA5E600FD}" srcOrd="15" destOrd="0" presId="urn:microsoft.com/office/officeart/2005/8/layout/radial6"/>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9F4630-C9F6-4F59-B8C5-31DCA5E600FD}">
      <dsp:nvSpPr>
        <dsp:cNvPr id="0" name=""/>
        <dsp:cNvSpPr/>
      </dsp:nvSpPr>
      <dsp:spPr>
        <a:xfrm>
          <a:off x="2309346" y="791948"/>
          <a:ext cx="5281446" cy="5281446"/>
        </a:xfrm>
        <a:prstGeom prst="blockArc">
          <a:avLst>
            <a:gd name="adj1" fmla="val 11880000"/>
            <a:gd name="adj2" fmla="val 16200000"/>
            <a:gd name="adj3" fmla="val 4641"/>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82E06E4-C938-41F3-B318-EA637FA0027F}">
      <dsp:nvSpPr>
        <dsp:cNvPr id="0" name=""/>
        <dsp:cNvSpPr/>
      </dsp:nvSpPr>
      <dsp:spPr>
        <a:xfrm>
          <a:off x="2309346" y="791948"/>
          <a:ext cx="5281446" cy="5281446"/>
        </a:xfrm>
        <a:prstGeom prst="blockArc">
          <a:avLst>
            <a:gd name="adj1" fmla="val 7560000"/>
            <a:gd name="adj2" fmla="val 11880000"/>
            <a:gd name="adj3" fmla="val 4641"/>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7EBD519-6F60-429B-9143-1D6F5F33278F}">
      <dsp:nvSpPr>
        <dsp:cNvPr id="0" name=""/>
        <dsp:cNvSpPr/>
      </dsp:nvSpPr>
      <dsp:spPr>
        <a:xfrm>
          <a:off x="2309346" y="791948"/>
          <a:ext cx="5281446" cy="5281446"/>
        </a:xfrm>
        <a:prstGeom prst="blockArc">
          <a:avLst>
            <a:gd name="adj1" fmla="val 3240000"/>
            <a:gd name="adj2" fmla="val 7560000"/>
            <a:gd name="adj3" fmla="val 4641"/>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FBA1C28-A450-4D51-B136-758CA760C9A7}">
      <dsp:nvSpPr>
        <dsp:cNvPr id="0" name=""/>
        <dsp:cNvSpPr/>
      </dsp:nvSpPr>
      <dsp:spPr>
        <a:xfrm>
          <a:off x="2309346" y="791948"/>
          <a:ext cx="5281446" cy="5281446"/>
        </a:xfrm>
        <a:prstGeom prst="blockArc">
          <a:avLst>
            <a:gd name="adj1" fmla="val 20520000"/>
            <a:gd name="adj2" fmla="val 3240000"/>
            <a:gd name="adj3" fmla="val 4641"/>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83E1C57-C953-482D-89B3-F4B6564719F7}">
      <dsp:nvSpPr>
        <dsp:cNvPr id="0" name=""/>
        <dsp:cNvSpPr/>
      </dsp:nvSpPr>
      <dsp:spPr>
        <a:xfrm>
          <a:off x="2309346" y="791948"/>
          <a:ext cx="5281446" cy="5281446"/>
        </a:xfrm>
        <a:prstGeom prst="blockArc">
          <a:avLst>
            <a:gd name="adj1" fmla="val 16200000"/>
            <a:gd name="adj2" fmla="val 20520000"/>
            <a:gd name="adj3" fmla="val 4641"/>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755A5F3-389B-4B3D-9E3F-536D9FC59394}">
      <dsp:nvSpPr>
        <dsp:cNvPr id="0" name=""/>
        <dsp:cNvSpPr/>
      </dsp:nvSpPr>
      <dsp:spPr>
        <a:xfrm>
          <a:off x="3734305" y="2216907"/>
          <a:ext cx="2431528" cy="243152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kern="1200" dirty="0" smtClean="0"/>
            <a:t>Key Line of Enquiry</a:t>
          </a:r>
          <a:endParaRPr lang="en-US" sz="2800" kern="1200" dirty="0"/>
        </a:p>
      </dsp:txBody>
      <dsp:txXfrm>
        <a:off x="4090394" y="2572996"/>
        <a:ext cx="1719350" cy="1719350"/>
      </dsp:txXfrm>
    </dsp:sp>
    <dsp:sp modelId="{B8AC3F4D-0ED3-4AB3-9133-76FC6A388335}">
      <dsp:nvSpPr>
        <dsp:cNvPr id="0" name=""/>
        <dsp:cNvSpPr/>
      </dsp:nvSpPr>
      <dsp:spPr>
        <a:xfrm>
          <a:off x="4099034" y="2188"/>
          <a:ext cx="1702069" cy="1702069"/>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Safe</a:t>
          </a:r>
          <a:endParaRPr lang="en-US" sz="2400" kern="1200" dirty="0"/>
        </a:p>
      </dsp:txBody>
      <dsp:txXfrm>
        <a:off x="4348296" y="251450"/>
        <a:ext cx="1203545" cy="1203545"/>
      </dsp:txXfrm>
    </dsp:sp>
    <dsp:sp modelId="{D4F767DE-0DC9-4AF7-8993-7753D3AF9829}">
      <dsp:nvSpPr>
        <dsp:cNvPr id="0" name=""/>
        <dsp:cNvSpPr/>
      </dsp:nvSpPr>
      <dsp:spPr>
        <a:xfrm>
          <a:off x="6552236" y="1784543"/>
          <a:ext cx="1702069" cy="1702069"/>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Well Led</a:t>
          </a:r>
          <a:endParaRPr lang="en-US" sz="2400" kern="1200" dirty="0"/>
        </a:p>
      </dsp:txBody>
      <dsp:txXfrm>
        <a:off x="6801498" y="2033805"/>
        <a:ext cx="1203545" cy="1203545"/>
      </dsp:txXfrm>
    </dsp:sp>
    <dsp:sp modelId="{12BAFED4-9149-4528-8C83-5ECA43372F45}">
      <dsp:nvSpPr>
        <dsp:cNvPr id="0" name=""/>
        <dsp:cNvSpPr/>
      </dsp:nvSpPr>
      <dsp:spPr>
        <a:xfrm>
          <a:off x="5615196" y="4668455"/>
          <a:ext cx="1702069" cy="1702069"/>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Re-</a:t>
          </a:r>
          <a:r>
            <a:rPr lang="en-US" sz="2400" kern="1200" dirty="0" err="1" smtClean="0"/>
            <a:t>sponsive</a:t>
          </a:r>
          <a:endParaRPr lang="en-US" sz="2400" kern="1200" dirty="0"/>
        </a:p>
      </dsp:txBody>
      <dsp:txXfrm>
        <a:off x="5864458" y="4917717"/>
        <a:ext cx="1203545" cy="1203545"/>
      </dsp:txXfrm>
    </dsp:sp>
    <dsp:sp modelId="{4CB51BE3-0424-47D2-942F-5BC6D140A514}">
      <dsp:nvSpPr>
        <dsp:cNvPr id="0" name=""/>
        <dsp:cNvSpPr/>
      </dsp:nvSpPr>
      <dsp:spPr>
        <a:xfrm>
          <a:off x="2582872" y="4668455"/>
          <a:ext cx="1702069" cy="1702069"/>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Caring</a:t>
          </a:r>
          <a:endParaRPr lang="en-US" sz="2400" kern="1200" dirty="0"/>
        </a:p>
      </dsp:txBody>
      <dsp:txXfrm>
        <a:off x="2832134" y="4917717"/>
        <a:ext cx="1203545" cy="1203545"/>
      </dsp:txXfrm>
    </dsp:sp>
    <dsp:sp modelId="{4B6B7EE6-1BDC-434A-97F8-BB4D1BB7C8D6}">
      <dsp:nvSpPr>
        <dsp:cNvPr id="0" name=""/>
        <dsp:cNvSpPr/>
      </dsp:nvSpPr>
      <dsp:spPr>
        <a:xfrm>
          <a:off x="1645832" y="1784543"/>
          <a:ext cx="1702069" cy="1702069"/>
        </a:xfrm>
        <a:prstGeom prst="ellipse">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t>Effective</a:t>
          </a:r>
          <a:endParaRPr lang="en-US" sz="2400" kern="1200" dirty="0"/>
        </a:p>
      </dsp:txBody>
      <dsp:txXfrm>
        <a:off x="1895094" y="2033805"/>
        <a:ext cx="1203545" cy="12035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9F4630-C9F6-4F59-B8C5-31DCA5E600FD}">
      <dsp:nvSpPr>
        <dsp:cNvPr id="0" name=""/>
        <dsp:cNvSpPr/>
      </dsp:nvSpPr>
      <dsp:spPr>
        <a:xfrm>
          <a:off x="162656" y="164784"/>
          <a:ext cx="1099040" cy="1099040"/>
        </a:xfrm>
        <a:prstGeom prst="blockArc">
          <a:avLst>
            <a:gd name="adj1" fmla="val 11880000"/>
            <a:gd name="adj2" fmla="val 16200000"/>
            <a:gd name="adj3" fmla="val 4644"/>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82E06E4-C938-41F3-B318-EA637FA0027F}">
      <dsp:nvSpPr>
        <dsp:cNvPr id="0" name=""/>
        <dsp:cNvSpPr/>
      </dsp:nvSpPr>
      <dsp:spPr>
        <a:xfrm>
          <a:off x="162656" y="164784"/>
          <a:ext cx="1099040" cy="1099040"/>
        </a:xfrm>
        <a:prstGeom prst="blockArc">
          <a:avLst>
            <a:gd name="adj1" fmla="val 7560000"/>
            <a:gd name="adj2" fmla="val 11880000"/>
            <a:gd name="adj3" fmla="val 4644"/>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7EBD519-6F60-429B-9143-1D6F5F33278F}">
      <dsp:nvSpPr>
        <dsp:cNvPr id="0" name=""/>
        <dsp:cNvSpPr/>
      </dsp:nvSpPr>
      <dsp:spPr>
        <a:xfrm>
          <a:off x="162656" y="164784"/>
          <a:ext cx="1099040" cy="1099040"/>
        </a:xfrm>
        <a:prstGeom prst="blockArc">
          <a:avLst>
            <a:gd name="adj1" fmla="val 3240000"/>
            <a:gd name="adj2" fmla="val 7560000"/>
            <a:gd name="adj3" fmla="val 4644"/>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FBA1C28-A450-4D51-B136-758CA760C9A7}">
      <dsp:nvSpPr>
        <dsp:cNvPr id="0" name=""/>
        <dsp:cNvSpPr/>
      </dsp:nvSpPr>
      <dsp:spPr>
        <a:xfrm>
          <a:off x="162656" y="164784"/>
          <a:ext cx="1099040" cy="1099040"/>
        </a:xfrm>
        <a:prstGeom prst="blockArc">
          <a:avLst>
            <a:gd name="adj1" fmla="val 20520000"/>
            <a:gd name="adj2" fmla="val 3240000"/>
            <a:gd name="adj3" fmla="val 4644"/>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83E1C57-C953-482D-89B3-F4B6564719F7}">
      <dsp:nvSpPr>
        <dsp:cNvPr id="0" name=""/>
        <dsp:cNvSpPr/>
      </dsp:nvSpPr>
      <dsp:spPr>
        <a:xfrm>
          <a:off x="162656" y="164784"/>
          <a:ext cx="1099040" cy="1099040"/>
        </a:xfrm>
        <a:prstGeom prst="blockArc">
          <a:avLst>
            <a:gd name="adj1" fmla="val 16200000"/>
            <a:gd name="adj2" fmla="val 20520000"/>
            <a:gd name="adj3" fmla="val 4644"/>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755A5F3-389B-4B3D-9E3F-536D9FC59394}">
      <dsp:nvSpPr>
        <dsp:cNvPr id="0" name=""/>
        <dsp:cNvSpPr/>
      </dsp:nvSpPr>
      <dsp:spPr>
        <a:xfrm>
          <a:off x="459020" y="461147"/>
          <a:ext cx="506312" cy="50631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en-US" sz="700" kern="1200" dirty="0" smtClean="0"/>
            <a:t>Key Line of Enquiry</a:t>
          </a:r>
          <a:endParaRPr lang="en-US" sz="700" kern="1200" dirty="0"/>
        </a:p>
      </dsp:txBody>
      <dsp:txXfrm>
        <a:off x="533168" y="535295"/>
        <a:ext cx="358016" cy="358016"/>
      </dsp:txXfrm>
    </dsp:sp>
    <dsp:sp modelId="{B8AC3F4D-0ED3-4AB3-9133-76FC6A388335}">
      <dsp:nvSpPr>
        <dsp:cNvPr id="0" name=""/>
        <dsp:cNvSpPr/>
      </dsp:nvSpPr>
      <dsp:spPr>
        <a:xfrm>
          <a:off x="534966" y="333"/>
          <a:ext cx="354419" cy="354419"/>
        </a:xfrm>
        <a:prstGeom prst="ellipse">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kern="1200" dirty="0" smtClean="0"/>
            <a:t>Safe</a:t>
          </a:r>
          <a:endParaRPr lang="en-US" sz="600" kern="1200" dirty="0"/>
        </a:p>
      </dsp:txBody>
      <dsp:txXfrm>
        <a:off x="586869" y="52236"/>
        <a:ext cx="250613" cy="250613"/>
      </dsp:txXfrm>
    </dsp:sp>
    <dsp:sp modelId="{D4F767DE-0DC9-4AF7-8993-7753D3AF9829}">
      <dsp:nvSpPr>
        <dsp:cNvPr id="0" name=""/>
        <dsp:cNvSpPr/>
      </dsp:nvSpPr>
      <dsp:spPr>
        <a:xfrm>
          <a:off x="1045457" y="371226"/>
          <a:ext cx="354419" cy="354419"/>
        </a:xfrm>
        <a:prstGeom prst="ellipse">
          <a:avLst/>
        </a:prstGeom>
        <a:solidFill>
          <a:srgbClr val="A2A2A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kern="1200" dirty="0" smtClean="0"/>
            <a:t>Well Led</a:t>
          </a:r>
          <a:endParaRPr lang="en-US" sz="600" kern="1200" dirty="0"/>
        </a:p>
      </dsp:txBody>
      <dsp:txXfrm>
        <a:off x="1097360" y="423129"/>
        <a:ext cx="250613" cy="250613"/>
      </dsp:txXfrm>
    </dsp:sp>
    <dsp:sp modelId="{12BAFED4-9149-4528-8C83-5ECA43372F45}">
      <dsp:nvSpPr>
        <dsp:cNvPr id="0" name=""/>
        <dsp:cNvSpPr/>
      </dsp:nvSpPr>
      <dsp:spPr>
        <a:xfrm>
          <a:off x="850467" y="971343"/>
          <a:ext cx="354419" cy="354419"/>
        </a:xfrm>
        <a:prstGeom prst="ellipse">
          <a:avLst/>
        </a:prstGeom>
        <a:solidFill>
          <a:schemeClr val="bg2">
            <a:lumMod val="9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kern="1200" dirty="0" smtClean="0"/>
            <a:t>Re-</a:t>
          </a:r>
          <a:r>
            <a:rPr lang="en-US" sz="600" kern="1200" dirty="0" err="1" smtClean="0"/>
            <a:t>sponsive</a:t>
          </a:r>
          <a:endParaRPr lang="en-US" sz="600" kern="1200" dirty="0"/>
        </a:p>
      </dsp:txBody>
      <dsp:txXfrm>
        <a:off x="902370" y="1023246"/>
        <a:ext cx="250613" cy="250613"/>
      </dsp:txXfrm>
    </dsp:sp>
    <dsp:sp modelId="{4CB51BE3-0424-47D2-942F-5BC6D140A514}">
      <dsp:nvSpPr>
        <dsp:cNvPr id="0" name=""/>
        <dsp:cNvSpPr/>
      </dsp:nvSpPr>
      <dsp:spPr>
        <a:xfrm>
          <a:off x="219466" y="971343"/>
          <a:ext cx="354419" cy="354419"/>
        </a:xfrm>
        <a:prstGeom prst="ellipse">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kern="1200" dirty="0" smtClean="0"/>
            <a:t>Caring</a:t>
          </a:r>
          <a:endParaRPr lang="en-US" sz="600" kern="1200" dirty="0"/>
        </a:p>
      </dsp:txBody>
      <dsp:txXfrm>
        <a:off x="271369" y="1023246"/>
        <a:ext cx="250613" cy="250613"/>
      </dsp:txXfrm>
    </dsp:sp>
    <dsp:sp modelId="{4B6B7EE6-1BDC-434A-97F8-BB4D1BB7C8D6}">
      <dsp:nvSpPr>
        <dsp:cNvPr id="0" name=""/>
        <dsp:cNvSpPr/>
      </dsp:nvSpPr>
      <dsp:spPr>
        <a:xfrm>
          <a:off x="24476" y="371226"/>
          <a:ext cx="354419" cy="354419"/>
        </a:xfrm>
        <a:prstGeom prst="ellipse">
          <a:avLst/>
        </a:prstGeom>
        <a:solidFill>
          <a:srgbClr val="A2A2A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kern="1200" dirty="0" smtClean="0"/>
            <a:t>Effective</a:t>
          </a:r>
          <a:endParaRPr lang="en-US" sz="600" kern="1200" dirty="0"/>
        </a:p>
      </dsp:txBody>
      <dsp:txXfrm>
        <a:off x="76379" y="423129"/>
        <a:ext cx="250613" cy="250613"/>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512F0184-9223-43E7-B459-0C20F1191CD7}" type="datetimeFigureOut">
              <a:rPr lang="en-GB" smtClean="0"/>
              <a:t>25/06/2019</a:t>
            </a:fld>
            <a:endParaRPr lang="en-GB"/>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AD40A42A-F6D2-4329-8377-8ABE3E0AB207}" type="slidenum">
              <a:rPr lang="en-GB" smtClean="0"/>
              <a:t>‹#›</a:t>
            </a:fld>
            <a:endParaRPr lang="en-GB"/>
          </a:p>
        </p:txBody>
      </p:sp>
    </p:spTree>
    <p:extLst>
      <p:ext uri="{BB962C8B-B14F-4D97-AF65-F5344CB8AC3E}">
        <p14:creationId xmlns:p14="http://schemas.microsoft.com/office/powerpoint/2010/main" val="28495597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7F3F5783-7C40-450A-8DD5-CA438973E051}" type="datetimeFigureOut">
              <a:rPr lang="en-GB" smtClean="0"/>
              <a:t>25/06/2019</a:t>
            </a:fld>
            <a:endParaRPr lang="en-GB"/>
          </a:p>
        </p:txBody>
      </p:sp>
      <p:sp>
        <p:nvSpPr>
          <p:cNvPr id="4" name="Slide Image Placeholder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A87FC1C3-B368-4D54-B3EA-07BCCE7DD938}" type="slidenum">
              <a:rPr lang="en-GB" smtClean="0"/>
              <a:t>‹#›</a:t>
            </a:fld>
            <a:endParaRPr lang="en-GB"/>
          </a:p>
        </p:txBody>
      </p:sp>
    </p:spTree>
    <p:extLst>
      <p:ext uri="{BB962C8B-B14F-4D97-AF65-F5344CB8AC3E}">
        <p14:creationId xmlns:p14="http://schemas.microsoft.com/office/powerpoint/2010/main" val="30781561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87FC1C3-B368-4D54-B3EA-07BCCE7DD938}" type="slidenum">
              <a:rPr lang="en-GB" smtClean="0"/>
              <a:t>1</a:t>
            </a:fld>
            <a:endParaRPr lang="en-GB"/>
          </a:p>
        </p:txBody>
      </p:sp>
    </p:spTree>
    <p:extLst>
      <p:ext uri="{BB962C8B-B14F-4D97-AF65-F5344CB8AC3E}">
        <p14:creationId xmlns:p14="http://schemas.microsoft.com/office/powerpoint/2010/main" val="1748116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87FC1C3-B368-4D54-B3EA-07BCCE7DD938}" type="slidenum">
              <a:rPr lang="en-GB" smtClean="0"/>
              <a:t>3</a:t>
            </a:fld>
            <a:endParaRPr lang="en-GB"/>
          </a:p>
        </p:txBody>
      </p:sp>
    </p:spTree>
    <p:extLst>
      <p:ext uri="{BB962C8B-B14F-4D97-AF65-F5344CB8AC3E}">
        <p14:creationId xmlns:p14="http://schemas.microsoft.com/office/powerpoint/2010/main" val="24396150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87FC1C3-B368-4D54-B3EA-07BCCE7DD938}" type="slidenum">
              <a:rPr lang="en-GB" smtClean="0"/>
              <a:t>4</a:t>
            </a:fld>
            <a:endParaRPr lang="en-GB"/>
          </a:p>
        </p:txBody>
      </p:sp>
    </p:spTree>
    <p:extLst>
      <p:ext uri="{BB962C8B-B14F-4D97-AF65-F5344CB8AC3E}">
        <p14:creationId xmlns:p14="http://schemas.microsoft.com/office/powerpoint/2010/main" val="39468422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UCLAN</a:t>
            </a:r>
            <a:r>
              <a:rPr lang="en-GB" baseline="0" dirty="0" smtClean="0"/>
              <a:t> meeting held</a:t>
            </a:r>
            <a:endParaRPr lang="en-GB" dirty="0"/>
          </a:p>
        </p:txBody>
      </p:sp>
      <p:sp>
        <p:nvSpPr>
          <p:cNvPr id="4" name="Slide Number Placeholder 3"/>
          <p:cNvSpPr>
            <a:spLocks noGrp="1"/>
          </p:cNvSpPr>
          <p:nvPr>
            <p:ph type="sldNum" sz="quarter" idx="10"/>
          </p:nvPr>
        </p:nvSpPr>
        <p:spPr/>
        <p:txBody>
          <a:bodyPr/>
          <a:lstStyle/>
          <a:p>
            <a:fld id="{A87FC1C3-B368-4D54-B3EA-07BCCE7DD938}" type="slidenum">
              <a:rPr lang="en-GB" smtClean="0"/>
              <a:t>5</a:t>
            </a:fld>
            <a:endParaRPr lang="en-GB"/>
          </a:p>
        </p:txBody>
      </p:sp>
    </p:spTree>
    <p:extLst>
      <p:ext uri="{BB962C8B-B14F-4D97-AF65-F5344CB8AC3E}">
        <p14:creationId xmlns:p14="http://schemas.microsoft.com/office/powerpoint/2010/main" val="28521361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Are we respectful of religious faiths</a:t>
            </a:r>
          </a:p>
          <a:p>
            <a:r>
              <a:rPr lang="en-GB" baseline="0" dirty="0" smtClean="0"/>
              <a:t>Is dignity and respect at the heart of what we do </a:t>
            </a:r>
          </a:p>
          <a:p>
            <a:r>
              <a:rPr lang="en-GB" baseline="0" dirty="0" smtClean="0"/>
              <a:t>Do we encourage people to speak up?</a:t>
            </a:r>
          </a:p>
          <a:p>
            <a:r>
              <a:rPr lang="en-GB" baseline="0" dirty="0" smtClean="0"/>
              <a:t>Personalising bedrooms</a:t>
            </a:r>
          </a:p>
          <a:p>
            <a:r>
              <a:rPr lang="en-GB" baseline="0" dirty="0" smtClean="0"/>
              <a:t>Are we respecting confidentiality of our users – do we have enough space to respect their confidentiality?</a:t>
            </a:r>
          </a:p>
          <a:p>
            <a:r>
              <a:rPr lang="en-GB" baseline="0" dirty="0" smtClean="0"/>
              <a:t>Care Plans child/young person/adult centred</a:t>
            </a:r>
          </a:p>
          <a:p>
            <a:endParaRPr lang="en-GB" baseline="0" dirty="0" smtClean="0"/>
          </a:p>
        </p:txBody>
      </p:sp>
      <p:sp>
        <p:nvSpPr>
          <p:cNvPr id="4" name="Slide Number Placeholder 3"/>
          <p:cNvSpPr>
            <a:spLocks noGrp="1"/>
          </p:cNvSpPr>
          <p:nvPr>
            <p:ph type="sldNum" sz="quarter" idx="10"/>
          </p:nvPr>
        </p:nvSpPr>
        <p:spPr/>
        <p:txBody>
          <a:bodyPr/>
          <a:lstStyle/>
          <a:p>
            <a:fld id="{86B88056-1454-44EE-8BCB-1619967EB997}" type="slidenum">
              <a:rPr lang="en-GB" smtClean="0"/>
              <a:t>6</a:t>
            </a:fld>
            <a:endParaRPr lang="en-GB"/>
          </a:p>
        </p:txBody>
      </p:sp>
    </p:spTree>
    <p:extLst>
      <p:ext uri="{BB962C8B-B14F-4D97-AF65-F5344CB8AC3E}">
        <p14:creationId xmlns:p14="http://schemas.microsoft.com/office/powerpoint/2010/main" val="34054325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87FC1C3-B368-4D54-B3EA-07BCCE7DD938}" type="slidenum">
              <a:rPr lang="en-GB" smtClean="0"/>
              <a:t>7</a:t>
            </a:fld>
            <a:endParaRPr lang="en-GB"/>
          </a:p>
        </p:txBody>
      </p:sp>
    </p:spTree>
    <p:extLst>
      <p:ext uri="{BB962C8B-B14F-4D97-AF65-F5344CB8AC3E}">
        <p14:creationId xmlns:p14="http://schemas.microsoft.com/office/powerpoint/2010/main" val="6828134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87FC1C3-B368-4D54-B3EA-07BCCE7DD938}" type="slidenum">
              <a:rPr lang="en-GB" smtClean="0"/>
              <a:t>8</a:t>
            </a:fld>
            <a:endParaRPr lang="en-GB"/>
          </a:p>
        </p:txBody>
      </p:sp>
    </p:spTree>
    <p:extLst>
      <p:ext uri="{BB962C8B-B14F-4D97-AF65-F5344CB8AC3E}">
        <p14:creationId xmlns:p14="http://schemas.microsoft.com/office/powerpoint/2010/main" val="13013581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smtClean="0">
                <a:solidFill>
                  <a:schemeClr val="tx1"/>
                </a:solidFill>
                <a:effectLst/>
                <a:latin typeface="+mn-lt"/>
                <a:ea typeface="+mn-ea"/>
                <a:cs typeface="+mn-cs"/>
              </a:rPr>
              <a:t>C1.1 Do staff understand and respect the personal, cultural, social and religious needs of people and how these may relate to care needs, and do they take these into account in the way they deliver services? Is this information recorded and shared with other services or providers?</a:t>
            </a:r>
          </a:p>
          <a:p>
            <a:pPr lvl="0"/>
            <a:r>
              <a:rPr lang="en-GB" sz="1200" kern="1200" dirty="0" smtClean="0">
                <a:solidFill>
                  <a:schemeClr val="tx1"/>
                </a:solidFill>
                <a:effectLst/>
                <a:latin typeface="+mn-lt"/>
                <a:ea typeface="+mn-ea"/>
                <a:cs typeface="+mn-cs"/>
              </a:rPr>
              <a:t>C1.2 Do staff take the time to interact with people who use the service and those close to them in a respectful and considerate way?</a:t>
            </a:r>
          </a:p>
          <a:p>
            <a:pPr lvl="0"/>
            <a:r>
              <a:rPr lang="en-GB" sz="1200" kern="1200" dirty="0" smtClean="0">
                <a:solidFill>
                  <a:schemeClr val="tx1"/>
                </a:solidFill>
                <a:effectLst/>
                <a:latin typeface="+mn-lt"/>
                <a:ea typeface="+mn-ea"/>
                <a:cs typeface="+mn-cs"/>
              </a:rPr>
              <a:t>C1.3 Do staff show an encouraging, sensitive and supportive attitude to people who use services and those close to them?</a:t>
            </a:r>
          </a:p>
          <a:p>
            <a:pPr lvl="0"/>
            <a:r>
              <a:rPr lang="en-GB" sz="1200" kern="1200" dirty="0" smtClean="0">
                <a:solidFill>
                  <a:schemeClr val="tx1"/>
                </a:solidFill>
                <a:effectLst/>
                <a:latin typeface="+mn-lt"/>
                <a:ea typeface="+mn-ea"/>
                <a:cs typeface="+mn-cs"/>
              </a:rPr>
              <a:t>C1.4 Do staff raise concerns about disrespectful, discriminatory or abusive behaviour or attitudes?</a:t>
            </a:r>
          </a:p>
          <a:p>
            <a:pPr lvl="0"/>
            <a:r>
              <a:rPr lang="en-GB" sz="1200" kern="1200" dirty="0" smtClean="0">
                <a:solidFill>
                  <a:schemeClr val="tx1"/>
                </a:solidFill>
                <a:effectLst/>
                <a:latin typeface="+mn-lt"/>
                <a:ea typeface="+mn-ea"/>
                <a:cs typeface="+mn-cs"/>
              </a:rPr>
              <a:t>C1.5 Do staff understand the impact that a person’s care, treatment or condition will have on their wellbeing and on those close to them, both emotionally and socially?</a:t>
            </a:r>
          </a:p>
          <a:p>
            <a:pPr lvl="0"/>
            <a:r>
              <a:rPr lang="en-GB" sz="1200" kern="1200" dirty="0" smtClean="0">
                <a:solidFill>
                  <a:schemeClr val="tx1"/>
                </a:solidFill>
                <a:effectLst/>
                <a:latin typeface="+mn-lt"/>
                <a:ea typeface="+mn-ea"/>
                <a:cs typeface="+mn-cs"/>
              </a:rPr>
              <a:t>C1.6 Are people given appropriate and timely support and information to cope emotionally with their care, treatment or condition? Are they advised how to find other support services?</a:t>
            </a:r>
          </a:p>
          <a:p>
            <a:pPr lvl="0"/>
            <a:endParaRPr lang="en-GB" sz="1200" kern="1200" dirty="0" smtClean="0">
              <a:solidFill>
                <a:schemeClr val="tx1"/>
              </a:solidFill>
              <a:effectLst/>
              <a:latin typeface="+mn-lt"/>
              <a:ea typeface="+mn-ea"/>
              <a:cs typeface="+mn-cs"/>
            </a:endParaRPr>
          </a:p>
          <a:p>
            <a:pPr lvl="0"/>
            <a:r>
              <a:rPr lang="en-GB" sz="1200" kern="1200" dirty="0" smtClean="0">
                <a:solidFill>
                  <a:schemeClr val="tx1"/>
                </a:solidFill>
                <a:effectLst/>
                <a:latin typeface="+mn-lt"/>
                <a:ea typeface="+mn-ea"/>
                <a:cs typeface="+mn-cs"/>
              </a:rPr>
              <a:t>C3.1 How does the service and staff make sure that people’s privacy and dignity needs are understood and always respected, including during physical or intimate care and examinations?</a:t>
            </a:r>
          </a:p>
          <a:p>
            <a:pPr lvl="0"/>
            <a:r>
              <a:rPr lang="en-GB" sz="1200" kern="1200" dirty="0" smtClean="0">
                <a:solidFill>
                  <a:schemeClr val="tx1"/>
                </a:solidFill>
                <a:effectLst/>
                <a:latin typeface="+mn-lt"/>
                <a:ea typeface="+mn-ea"/>
                <a:cs typeface="+mn-cs"/>
              </a:rPr>
              <a:t>C3.2 Do staff respond in a compassionate, timely and appropriate way when people experience physical pain, discomfort or emotional distress?</a:t>
            </a:r>
          </a:p>
          <a:p>
            <a:r>
              <a:rPr lang="en-GB" dirty="0" smtClean="0"/>
              <a:t>•	How does the service ensure that they understand and meet the needs of the child or young person’s family, both in the hospice and in the community?</a:t>
            </a:r>
          </a:p>
          <a:p>
            <a:r>
              <a:rPr lang="en-GB" dirty="0" smtClean="0"/>
              <a:t>•	Do staff care for the whole family when they are staying at the hospice or are using hospice services with their child?</a:t>
            </a:r>
          </a:p>
          <a:p>
            <a:r>
              <a:rPr lang="en-GB" dirty="0" smtClean="0"/>
              <a:t>•	How does the whole team demonstrate a caring approach in providing care to the child or young person and their family, including in the child’s home?</a:t>
            </a:r>
          </a:p>
          <a:p>
            <a:r>
              <a:rPr lang="en-GB" dirty="0" smtClean="0"/>
              <a:t>•	Does the environment reflect the individual wishes and preferences of the child or young person, for example through personalisation of rooms for the individual child?</a:t>
            </a:r>
          </a:p>
          <a:p>
            <a:r>
              <a:rPr lang="en-GB" dirty="0" smtClean="0"/>
              <a:t>•	Do staff ensure that the environment meets the changing needs of children and young people, for example for relaxation or stimulation? Do staff ensure that children are seen as children first and foremost, with their individual physical, emotional and social needs recognised and responded to?</a:t>
            </a:r>
          </a:p>
          <a:p>
            <a:r>
              <a:rPr lang="en-GB" dirty="0" smtClean="0"/>
              <a:t>•	How do staff ensure that the privacy</a:t>
            </a:r>
          </a:p>
          <a:p>
            <a:r>
              <a:rPr lang="en-GB" dirty="0" smtClean="0"/>
              <a:t>and confidentiality of children and young people are appropriately</a:t>
            </a:r>
          </a:p>
          <a:p>
            <a:endParaRPr lang="en-GB" dirty="0"/>
          </a:p>
        </p:txBody>
      </p:sp>
      <p:sp>
        <p:nvSpPr>
          <p:cNvPr id="4" name="Slide Number Placeholder 3"/>
          <p:cNvSpPr>
            <a:spLocks noGrp="1"/>
          </p:cNvSpPr>
          <p:nvPr>
            <p:ph type="sldNum" sz="quarter" idx="10"/>
          </p:nvPr>
        </p:nvSpPr>
        <p:spPr/>
        <p:txBody>
          <a:bodyPr/>
          <a:lstStyle/>
          <a:p>
            <a:fld id="{A87FC1C3-B368-4D54-B3EA-07BCCE7DD938}" type="slidenum">
              <a:rPr lang="en-GB" smtClean="0"/>
              <a:t>9</a:t>
            </a:fld>
            <a:endParaRPr lang="en-GB"/>
          </a:p>
        </p:txBody>
      </p:sp>
    </p:spTree>
    <p:extLst>
      <p:ext uri="{BB962C8B-B14F-4D97-AF65-F5344CB8AC3E}">
        <p14:creationId xmlns:p14="http://schemas.microsoft.com/office/powerpoint/2010/main" val="29495445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smtClean="0">
                <a:solidFill>
                  <a:schemeClr val="tx1"/>
                </a:solidFill>
                <a:effectLst/>
                <a:latin typeface="+mn-lt"/>
                <a:ea typeface="+mn-ea"/>
                <a:cs typeface="+mn-cs"/>
              </a:rPr>
              <a:t>C2.1 Do staff communicate with people so that they understand their care, treatment and condition and any advice given?</a:t>
            </a:r>
          </a:p>
          <a:p>
            <a:pPr lvl="0"/>
            <a:r>
              <a:rPr lang="en-GB" sz="1200" kern="1200" dirty="0" smtClean="0">
                <a:solidFill>
                  <a:schemeClr val="tx1"/>
                </a:solidFill>
                <a:effectLst/>
                <a:latin typeface="+mn-lt"/>
                <a:ea typeface="+mn-ea"/>
                <a:cs typeface="+mn-cs"/>
              </a:rPr>
              <a:t>C2.2 Do staff seek accessible ways to communicate with people when their protected equality or other characteristics make this necessary?</a:t>
            </a:r>
          </a:p>
          <a:p>
            <a:pPr lvl="0"/>
            <a:r>
              <a:rPr lang="en-GB" sz="1200" kern="1200" dirty="0" smtClean="0">
                <a:solidFill>
                  <a:schemeClr val="tx1"/>
                </a:solidFill>
                <a:effectLst/>
                <a:latin typeface="+mn-lt"/>
                <a:ea typeface="+mn-ea"/>
                <a:cs typeface="+mn-cs"/>
              </a:rPr>
              <a:t>C2.3 How do staff make sure that people who use services and those close to them are able to find further information, including community and advocacy services, or ask questions about their care and treatment? How are they supported to access these?</a:t>
            </a:r>
          </a:p>
          <a:p>
            <a:r>
              <a:rPr lang="en-GB" sz="1200" kern="1200" dirty="0" smtClean="0">
                <a:solidFill>
                  <a:schemeClr val="tx1"/>
                </a:solidFill>
                <a:effectLst/>
                <a:latin typeface="+mn-lt"/>
                <a:ea typeface="+mn-ea"/>
                <a:cs typeface="+mn-cs"/>
              </a:rPr>
              <a:t>C2.4 Are people empowered and supported, where necessary, to use and link with support networks and advocacy, so that it will have a positive impact on their health, care and wellbeing?</a:t>
            </a:r>
          </a:p>
          <a:p>
            <a:pPr lvl="0"/>
            <a:r>
              <a:rPr lang="en-GB" sz="1200" kern="1200" dirty="0" smtClean="0">
                <a:solidFill>
                  <a:schemeClr val="tx1"/>
                </a:solidFill>
                <a:effectLst/>
                <a:latin typeface="+mn-lt"/>
                <a:ea typeface="+mn-ea"/>
                <a:cs typeface="+mn-cs"/>
              </a:rPr>
              <a:t>C2.5 Do staff routinely involve people who use services and those close to them (including carers and dependants) in planning and making shared decisions about their care and treatment? Do people feel listened to, respected and have their views considered?</a:t>
            </a:r>
          </a:p>
          <a:p>
            <a:pPr lvl="0"/>
            <a:r>
              <a:rPr lang="en-GB" sz="1200" kern="1200" dirty="0" smtClean="0">
                <a:solidFill>
                  <a:schemeClr val="tx1"/>
                </a:solidFill>
                <a:effectLst/>
                <a:latin typeface="+mn-lt"/>
                <a:ea typeface="+mn-ea"/>
                <a:cs typeface="+mn-cs"/>
              </a:rPr>
              <a:t>C2.6 Are people’s carers, advocates and representatives including family members and friends, identified, welcomed, and treated as important partners in the delivery of their care?</a:t>
            </a:r>
          </a:p>
          <a:p>
            <a:r>
              <a:rPr lang="en-GB" sz="1200" kern="1200" dirty="0" smtClean="0">
                <a:solidFill>
                  <a:schemeClr val="tx1"/>
                </a:solidFill>
                <a:effectLst/>
                <a:latin typeface="+mn-lt"/>
                <a:ea typeface="+mn-ea"/>
                <a:cs typeface="+mn-cs"/>
              </a:rPr>
              <a:t>C2.7 What emotional support and information is provided to those close to people who use services, including carers, family and dependants?</a:t>
            </a:r>
            <a:endParaRPr lang="en-GB" baseline="0" dirty="0" smtClean="0"/>
          </a:p>
        </p:txBody>
      </p:sp>
      <p:sp>
        <p:nvSpPr>
          <p:cNvPr id="4" name="Slide Number Placeholder 3"/>
          <p:cNvSpPr>
            <a:spLocks noGrp="1"/>
          </p:cNvSpPr>
          <p:nvPr>
            <p:ph type="sldNum" sz="quarter" idx="10"/>
          </p:nvPr>
        </p:nvSpPr>
        <p:spPr/>
        <p:txBody>
          <a:bodyPr/>
          <a:lstStyle/>
          <a:p>
            <a:fld id="{A87FC1C3-B368-4D54-B3EA-07BCCE7DD938}" type="slidenum">
              <a:rPr lang="en-GB" smtClean="0"/>
              <a:t>10</a:t>
            </a:fld>
            <a:endParaRPr lang="en-GB"/>
          </a:p>
        </p:txBody>
      </p:sp>
    </p:spTree>
    <p:extLst>
      <p:ext uri="{BB962C8B-B14F-4D97-AF65-F5344CB8AC3E}">
        <p14:creationId xmlns:p14="http://schemas.microsoft.com/office/powerpoint/2010/main" val="41801746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smtClean="0">
                <a:solidFill>
                  <a:schemeClr val="tx1"/>
                </a:solidFill>
                <a:effectLst/>
                <a:latin typeface="+mn-lt"/>
                <a:ea typeface="+mn-ea"/>
                <a:cs typeface="+mn-cs"/>
              </a:rPr>
              <a:t>C3.1 How does the service and staff make sure that people’s privacy and dignity needs are understood and always respected, including during physical or intimate care and examinations?</a:t>
            </a:r>
          </a:p>
          <a:p>
            <a:r>
              <a:rPr lang="en-GB" sz="1200" kern="1200" dirty="0" smtClean="0">
                <a:solidFill>
                  <a:schemeClr val="tx1"/>
                </a:solidFill>
                <a:effectLst/>
                <a:latin typeface="+mn-lt"/>
                <a:ea typeface="+mn-ea"/>
                <a:cs typeface="+mn-cs"/>
              </a:rPr>
              <a:t>C3.2 Do staff respond in a compassionate, timely and appropriate way when people experience physical pain, discomfort or emotional distress?</a:t>
            </a:r>
          </a:p>
          <a:p>
            <a:r>
              <a:rPr lang="en-GB" sz="1200" kern="1200" dirty="0" smtClean="0">
                <a:solidFill>
                  <a:schemeClr val="tx1"/>
                </a:solidFill>
                <a:effectLst/>
                <a:latin typeface="+mn-lt"/>
                <a:ea typeface="+mn-ea"/>
                <a:cs typeface="+mn-cs"/>
              </a:rPr>
              <a:t>C3.3 How are people assured that information about them is treated confidentially in a way that complies with the Data Protection Act and that staff support people to make and review choices about sharing their information?</a:t>
            </a:r>
            <a:endParaRPr lang="en-GB" dirty="0"/>
          </a:p>
        </p:txBody>
      </p:sp>
      <p:sp>
        <p:nvSpPr>
          <p:cNvPr id="4" name="Slide Number Placeholder 3"/>
          <p:cNvSpPr>
            <a:spLocks noGrp="1"/>
          </p:cNvSpPr>
          <p:nvPr>
            <p:ph type="sldNum" sz="quarter" idx="10"/>
          </p:nvPr>
        </p:nvSpPr>
        <p:spPr/>
        <p:txBody>
          <a:bodyPr/>
          <a:lstStyle/>
          <a:p>
            <a:fld id="{A87FC1C3-B368-4D54-B3EA-07BCCE7DD938}" type="slidenum">
              <a:rPr lang="en-GB" smtClean="0"/>
              <a:t>11</a:t>
            </a:fld>
            <a:endParaRPr lang="en-GB"/>
          </a:p>
        </p:txBody>
      </p:sp>
    </p:spTree>
    <p:extLst>
      <p:ext uri="{BB962C8B-B14F-4D97-AF65-F5344CB8AC3E}">
        <p14:creationId xmlns:p14="http://schemas.microsoft.com/office/powerpoint/2010/main" val="20217459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srcRect l="50794" b="-226"/>
          <a:stretch/>
        </p:blipFill>
        <p:spPr>
          <a:xfrm>
            <a:off x="7639878" y="6208394"/>
            <a:ext cx="1232659" cy="477327"/>
          </a:xfrm>
          <a:prstGeom prst="rect">
            <a:avLst/>
          </a:prstGeom>
        </p:spPr>
      </p:pic>
    </p:spTree>
    <p:extLst>
      <p:ext uri="{BB962C8B-B14F-4D97-AF65-F5344CB8AC3E}">
        <p14:creationId xmlns:p14="http://schemas.microsoft.com/office/powerpoint/2010/main" val="7870189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FD437E-48A3-4B3C-B83B-B9F545C7EC4A}" type="datetimeFigureOut">
              <a:rPr lang="en-GB" smtClean="0"/>
              <a:t>25/06/2019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FD187F-1DF2-405B-8492-11C0DF48CAD3}" type="slidenum">
              <a:rPr lang="en-GB" smtClean="0"/>
              <a:t>‹#›</a:t>
            </a:fld>
            <a:endParaRPr lang="en-GB"/>
          </a:p>
        </p:txBody>
      </p:sp>
    </p:spTree>
    <p:extLst>
      <p:ext uri="{BB962C8B-B14F-4D97-AF65-F5344CB8AC3E}">
        <p14:creationId xmlns:p14="http://schemas.microsoft.com/office/powerpoint/2010/main" val="3232114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6FD437E-48A3-4B3C-B83B-B9F545C7EC4A}" type="datetimeFigureOut">
              <a:rPr lang="en-GB" smtClean="0"/>
              <a:t>25/06/2019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FD187F-1DF2-405B-8492-11C0DF48CAD3}" type="slidenum">
              <a:rPr lang="en-GB" smtClean="0"/>
              <a:t>‹#›</a:t>
            </a:fld>
            <a:endParaRPr lang="en-GB"/>
          </a:p>
        </p:txBody>
      </p:sp>
    </p:spTree>
    <p:extLst>
      <p:ext uri="{BB962C8B-B14F-4D97-AF65-F5344CB8AC3E}">
        <p14:creationId xmlns:p14="http://schemas.microsoft.com/office/powerpoint/2010/main" val="14300822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6FD437E-48A3-4B3C-B83B-B9F545C7EC4A}" type="datetimeFigureOut">
              <a:rPr lang="en-GB" smtClean="0"/>
              <a:t>25/06/2019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FFD187F-1DF2-405B-8492-11C0DF48CAD3}" type="slidenum">
              <a:rPr lang="en-GB" smtClean="0"/>
              <a:t>‹#›</a:t>
            </a:fld>
            <a:endParaRPr lang="en-GB"/>
          </a:p>
        </p:txBody>
      </p:sp>
    </p:spTree>
    <p:extLst>
      <p:ext uri="{BB962C8B-B14F-4D97-AF65-F5344CB8AC3E}">
        <p14:creationId xmlns:p14="http://schemas.microsoft.com/office/powerpoint/2010/main" val="5834227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6FD437E-48A3-4B3C-B83B-B9F545C7EC4A}" type="datetimeFigureOut">
              <a:rPr lang="en-GB" smtClean="0"/>
              <a:t>25/06/2019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FFD187F-1DF2-405B-8492-11C0DF48CAD3}" type="slidenum">
              <a:rPr lang="en-GB" smtClean="0"/>
              <a:t>‹#›</a:t>
            </a:fld>
            <a:endParaRPr lang="en-GB"/>
          </a:p>
        </p:txBody>
      </p:sp>
    </p:spTree>
    <p:extLst>
      <p:ext uri="{BB962C8B-B14F-4D97-AF65-F5344CB8AC3E}">
        <p14:creationId xmlns:p14="http://schemas.microsoft.com/office/powerpoint/2010/main" val="35750896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6FD437E-48A3-4B3C-B83B-B9F545C7EC4A}" type="datetimeFigureOut">
              <a:rPr lang="en-GB" smtClean="0"/>
              <a:t>25/06/2019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FFD187F-1DF2-405B-8492-11C0DF48CAD3}" type="slidenum">
              <a:rPr lang="en-GB" smtClean="0"/>
              <a:t>‹#›</a:t>
            </a:fld>
            <a:endParaRPr lang="en-GB"/>
          </a:p>
        </p:txBody>
      </p:sp>
    </p:spTree>
    <p:extLst>
      <p:ext uri="{BB962C8B-B14F-4D97-AF65-F5344CB8AC3E}">
        <p14:creationId xmlns:p14="http://schemas.microsoft.com/office/powerpoint/2010/main" val="193992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FD437E-48A3-4B3C-B83B-B9F545C7EC4A}" type="datetimeFigureOut">
              <a:rPr lang="en-GB" smtClean="0"/>
              <a:t>25/06/2019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FFD187F-1DF2-405B-8492-11C0DF48CAD3}" type="slidenum">
              <a:rPr lang="en-GB" smtClean="0"/>
              <a:t>‹#›</a:t>
            </a:fld>
            <a:endParaRPr lang="en-GB"/>
          </a:p>
        </p:txBody>
      </p:sp>
    </p:spTree>
    <p:extLst>
      <p:ext uri="{BB962C8B-B14F-4D97-AF65-F5344CB8AC3E}">
        <p14:creationId xmlns:p14="http://schemas.microsoft.com/office/powerpoint/2010/main" val="20687526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6FD437E-48A3-4B3C-B83B-B9F545C7EC4A}" type="datetimeFigureOut">
              <a:rPr lang="en-GB" smtClean="0"/>
              <a:t>25/06/2019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FFD187F-1DF2-405B-8492-11C0DF48CAD3}" type="slidenum">
              <a:rPr lang="en-GB" smtClean="0"/>
              <a:t>‹#›</a:t>
            </a:fld>
            <a:endParaRPr lang="en-GB"/>
          </a:p>
        </p:txBody>
      </p:sp>
    </p:spTree>
    <p:extLst>
      <p:ext uri="{BB962C8B-B14F-4D97-AF65-F5344CB8AC3E}">
        <p14:creationId xmlns:p14="http://schemas.microsoft.com/office/powerpoint/2010/main" val="1226526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6FD437E-48A3-4B3C-B83B-B9F545C7EC4A}" type="datetimeFigureOut">
              <a:rPr lang="en-GB" smtClean="0"/>
              <a:t>25/06/2019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FFD187F-1DF2-405B-8492-11C0DF48CAD3}" type="slidenum">
              <a:rPr lang="en-GB" smtClean="0"/>
              <a:t>‹#›</a:t>
            </a:fld>
            <a:endParaRPr lang="en-GB"/>
          </a:p>
        </p:txBody>
      </p:sp>
    </p:spTree>
    <p:extLst>
      <p:ext uri="{BB962C8B-B14F-4D97-AF65-F5344CB8AC3E}">
        <p14:creationId xmlns:p14="http://schemas.microsoft.com/office/powerpoint/2010/main" val="27951413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FD437E-48A3-4B3C-B83B-B9F545C7EC4A}" type="datetimeFigureOut">
              <a:rPr lang="en-GB" smtClean="0"/>
              <a:t>25/06/2019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FD187F-1DF2-405B-8492-11C0DF48CAD3}" type="slidenum">
              <a:rPr lang="en-GB" smtClean="0"/>
              <a:t>‹#›</a:t>
            </a:fld>
            <a:endParaRPr lang="en-GB"/>
          </a:p>
        </p:txBody>
      </p:sp>
    </p:spTree>
    <p:extLst>
      <p:ext uri="{BB962C8B-B14F-4D97-AF65-F5344CB8AC3E}">
        <p14:creationId xmlns:p14="http://schemas.microsoft.com/office/powerpoint/2010/main" val="2549824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FD437E-48A3-4B3C-B83B-B9F545C7EC4A}" type="datetimeFigureOut">
              <a:rPr lang="en-GB" smtClean="0"/>
              <a:t>25/06/2019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FFD187F-1DF2-405B-8492-11C0DF48CAD3}" type="slidenum">
              <a:rPr lang="en-GB" smtClean="0"/>
              <a:t>‹#›</a:t>
            </a:fld>
            <a:endParaRPr lang="en-GB"/>
          </a:p>
        </p:txBody>
      </p:sp>
    </p:spTree>
    <p:extLst>
      <p:ext uri="{BB962C8B-B14F-4D97-AF65-F5344CB8AC3E}">
        <p14:creationId xmlns:p14="http://schemas.microsoft.com/office/powerpoint/2010/main" val="2859484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FD437E-48A3-4B3C-B83B-B9F545C7EC4A}" type="datetimeFigureOut">
              <a:rPr lang="en-GB" smtClean="0"/>
              <a:t>25/06/2019</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FD187F-1DF2-405B-8492-11C0DF48CAD3}" type="slidenum">
              <a:rPr lang="en-GB" smtClean="0"/>
              <a:t>‹#›</a:t>
            </a:fld>
            <a:endParaRPr lang="en-GB"/>
          </a:p>
        </p:txBody>
      </p:sp>
    </p:spTree>
    <p:extLst>
      <p:ext uri="{BB962C8B-B14F-4D97-AF65-F5344CB8AC3E}">
        <p14:creationId xmlns:p14="http://schemas.microsoft.com/office/powerpoint/2010/main" val="22937354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Colors" Target="../diagrams/colors2.xml"/><Relationship Id="rId11" Type="http://schemas.openxmlformats.org/officeDocument/2006/relationships/image" Target="../media/image8.png"/><Relationship Id="rId5" Type="http://schemas.openxmlformats.org/officeDocument/2006/relationships/diagramQuickStyle" Target="../diagrams/quickStyle2.xml"/><Relationship Id="rId10" Type="http://schemas.openxmlformats.org/officeDocument/2006/relationships/image" Target="../media/image7.png"/><Relationship Id="rId4" Type="http://schemas.openxmlformats.org/officeDocument/2006/relationships/diagramLayout" Target="../diagrams/layout2.xml"/><Relationship Id="rId9" Type="http://schemas.openxmlformats.org/officeDocument/2006/relationships/image" Target="../media/image6.png"/><Relationship Id="rId1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873761" y="1048207"/>
            <a:ext cx="8252768" cy="5803644"/>
          </a:xfrm>
          <a:prstGeom prst="rect">
            <a:avLst/>
          </a:prstGeom>
        </p:spPr>
      </p:pic>
      <p:sp>
        <p:nvSpPr>
          <p:cNvPr id="3" name="TextBox 2"/>
          <p:cNvSpPr txBox="1"/>
          <p:nvPr/>
        </p:nvSpPr>
        <p:spPr>
          <a:xfrm>
            <a:off x="291675" y="565351"/>
            <a:ext cx="8206451" cy="830997"/>
          </a:xfrm>
          <a:prstGeom prst="rect">
            <a:avLst/>
          </a:prstGeom>
          <a:noFill/>
        </p:spPr>
        <p:txBody>
          <a:bodyPr wrap="square" rtlCol="0">
            <a:spAutoFit/>
          </a:bodyPr>
          <a:lstStyle/>
          <a:p>
            <a:r>
              <a:rPr lang="en-GB" sz="2400" b="1" dirty="0" smtClean="0">
                <a:solidFill>
                  <a:srgbClr val="A6CE39"/>
                </a:solidFill>
                <a:latin typeface="Hand Of Sean" pitchFamily="2" charset="0"/>
              </a:rPr>
              <a:t>KLOEs – SMT Briefing</a:t>
            </a:r>
          </a:p>
          <a:p>
            <a:r>
              <a:rPr lang="en-GB" sz="2400" b="1" dirty="0" smtClean="0">
                <a:solidFill>
                  <a:srgbClr val="A6CE39"/>
                </a:solidFill>
                <a:latin typeface="Hand Of Sean" pitchFamily="2" charset="0"/>
              </a:rPr>
              <a:t>Caring 25 June 2019</a:t>
            </a:r>
            <a:endParaRPr lang="en-GB" sz="2400" b="1" dirty="0">
              <a:solidFill>
                <a:srgbClr val="A6CE39"/>
              </a:solidFill>
              <a:latin typeface="Hand Of Sean" pitchFamily="2" charset="0"/>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5802" y="253568"/>
            <a:ext cx="1794719" cy="470170"/>
          </a:xfrm>
          <a:prstGeom prst="rect">
            <a:avLst/>
          </a:prstGeom>
        </p:spPr>
      </p:pic>
    </p:spTree>
    <p:extLst>
      <p:ext uri="{BB962C8B-B14F-4D97-AF65-F5344CB8AC3E}">
        <p14:creationId xmlns:p14="http://schemas.microsoft.com/office/powerpoint/2010/main" val="289558506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4218661720"/>
              </p:ext>
            </p:extLst>
          </p:nvPr>
        </p:nvGraphicFramePr>
        <p:xfrm>
          <a:off x="-386862" y="211015"/>
          <a:ext cx="9900139" cy="64183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666619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flipV="1">
            <a:off x="965200" y="-30480"/>
            <a:ext cx="0" cy="74472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679704" y="1105408"/>
            <a:ext cx="570992" cy="570992"/>
          </a:xfrm>
          <a:prstGeom prst="ellipse">
            <a:avLst/>
          </a:prstGeom>
          <a:solidFill>
            <a:srgbClr val="A6C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1358475" y="1078431"/>
            <a:ext cx="8206451" cy="523220"/>
          </a:xfrm>
          <a:prstGeom prst="rect">
            <a:avLst/>
          </a:prstGeom>
          <a:noFill/>
        </p:spPr>
        <p:txBody>
          <a:bodyPr wrap="square" rtlCol="0">
            <a:spAutoFit/>
          </a:bodyPr>
          <a:lstStyle/>
          <a:p>
            <a:r>
              <a:rPr lang="en-GB" sz="2800" b="1" dirty="0" smtClean="0">
                <a:solidFill>
                  <a:srgbClr val="A6CE39"/>
                </a:solidFill>
                <a:latin typeface="Hand Of Sean" pitchFamily="2" charset="0"/>
              </a:rPr>
              <a:t>Guidance and Framework</a:t>
            </a:r>
            <a:endParaRPr lang="en-GB" sz="2800" b="1" dirty="0">
              <a:solidFill>
                <a:srgbClr val="A6CE39"/>
              </a:solidFill>
              <a:latin typeface="Hand Of Sean" pitchFamily="2" charset="0"/>
            </a:endParaRPr>
          </a:p>
        </p:txBody>
      </p:sp>
      <p:sp>
        <p:nvSpPr>
          <p:cNvPr id="8" name="TextBox 7"/>
          <p:cNvSpPr txBox="1"/>
          <p:nvPr/>
        </p:nvSpPr>
        <p:spPr>
          <a:xfrm>
            <a:off x="1358475" y="2169886"/>
            <a:ext cx="7292340" cy="2246769"/>
          </a:xfrm>
          <a:prstGeom prst="rect">
            <a:avLst/>
          </a:prstGeom>
          <a:noFill/>
        </p:spPr>
        <p:txBody>
          <a:bodyPr wrap="square" rtlCol="0">
            <a:spAutoFit/>
          </a:bodyPr>
          <a:lstStyle/>
          <a:p>
            <a:pPr marL="285750" indent="-285750">
              <a:buBlip>
                <a:blip r:embed="rId3"/>
              </a:buBlip>
            </a:pPr>
            <a:endParaRPr lang="en-GB" sz="2000" dirty="0" smtClean="0"/>
          </a:p>
          <a:p>
            <a:pPr marL="285750" indent="-285750">
              <a:buBlip>
                <a:blip r:embed="rId3"/>
              </a:buBlip>
            </a:pPr>
            <a:r>
              <a:rPr lang="en-GB" sz="2000" dirty="0" smtClean="0"/>
              <a:t>Guidance Framework available for all services covered by the CQC</a:t>
            </a:r>
          </a:p>
          <a:p>
            <a:endParaRPr lang="en-GB" sz="2000" dirty="0" smtClean="0"/>
          </a:p>
          <a:p>
            <a:pPr marL="285750" indent="-285750">
              <a:buBlip>
                <a:blip r:embed="rId3"/>
              </a:buBlip>
            </a:pPr>
            <a:r>
              <a:rPr lang="en-GB" sz="2000" dirty="0" smtClean="0"/>
              <a:t>Children's and Young People Hospice Framework</a:t>
            </a:r>
          </a:p>
          <a:p>
            <a:pPr marL="285750" indent="-285750">
              <a:buBlip>
                <a:blip r:embed="rId3"/>
              </a:buBlip>
            </a:pPr>
            <a:endParaRPr lang="en-GB" sz="2000" dirty="0"/>
          </a:p>
          <a:p>
            <a:pPr marL="285750" indent="-285750">
              <a:buBlip>
                <a:blip r:embed="rId3"/>
              </a:buBlip>
            </a:pPr>
            <a:r>
              <a:rPr lang="en-GB" sz="2000" dirty="0" smtClean="0"/>
              <a:t>Now on the intranet with all the training slides</a:t>
            </a:r>
          </a:p>
          <a:p>
            <a:pPr marL="285750" indent="-285750">
              <a:buBlip>
                <a:blip r:embed="rId3"/>
              </a:buBlip>
            </a:pPr>
            <a:endParaRPr lang="en-GB" sz="2000" dirty="0"/>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5802" y="253568"/>
            <a:ext cx="1794719" cy="470170"/>
          </a:xfrm>
          <a:prstGeom prst="rect">
            <a:avLst/>
          </a:prstGeom>
        </p:spPr>
      </p:pic>
    </p:spTree>
    <p:extLst>
      <p:ext uri="{BB962C8B-B14F-4D97-AF65-F5344CB8AC3E}">
        <p14:creationId xmlns:p14="http://schemas.microsoft.com/office/powerpoint/2010/main" val="3401458423"/>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flipV="1">
            <a:off x="965200" y="-30480"/>
            <a:ext cx="0" cy="74472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679704" y="1105408"/>
            <a:ext cx="570992" cy="570992"/>
          </a:xfrm>
          <a:prstGeom prst="ellipse">
            <a:avLst/>
          </a:prstGeom>
          <a:solidFill>
            <a:srgbClr val="A6C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1358476" y="1078431"/>
            <a:ext cx="7014708" cy="523220"/>
          </a:xfrm>
          <a:prstGeom prst="rect">
            <a:avLst/>
          </a:prstGeom>
          <a:noFill/>
        </p:spPr>
        <p:txBody>
          <a:bodyPr wrap="square" rtlCol="0">
            <a:spAutoFit/>
          </a:bodyPr>
          <a:lstStyle/>
          <a:p>
            <a:r>
              <a:rPr lang="en-GB" sz="2800" b="1" dirty="0" smtClean="0">
                <a:solidFill>
                  <a:srgbClr val="A6CE39"/>
                </a:solidFill>
                <a:latin typeface="Hand Of Sean" pitchFamily="2" charset="0"/>
              </a:rPr>
              <a:t>Are they Caring?</a:t>
            </a:r>
            <a:endParaRPr lang="en-GB" sz="2800" b="1" dirty="0">
              <a:solidFill>
                <a:srgbClr val="A6CE39"/>
              </a:solidFill>
              <a:latin typeface="Hand Of Sean" pitchFamily="2" charset="0"/>
            </a:endParaRPr>
          </a:p>
        </p:txBody>
      </p:sp>
      <p:sp>
        <p:nvSpPr>
          <p:cNvPr id="8" name="TextBox 7"/>
          <p:cNvSpPr txBox="1"/>
          <p:nvPr/>
        </p:nvSpPr>
        <p:spPr>
          <a:xfrm>
            <a:off x="1219660" y="2176720"/>
            <a:ext cx="7292340" cy="3724096"/>
          </a:xfrm>
          <a:prstGeom prst="rect">
            <a:avLst/>
          </a:prstGeom>
          <a:noFill/>
        </p:spPr>
        <p:txBody>
          <a:bodyPr wrap="square" rtlCol="0">
            <a:spAutoFit/>
          </a:bodyPr>
          <a:lstStyle/>
          <a:p>
            <a:endParaRPr lang="en-GB" sz="4000" b="1" i="1" dirty="0" smtClean="0"/>
          </a:p>
          <a:p>
            <a:pPr algn="ctr"/>
            <a:r>
              <a:rPr lang="en-GB" sz="2800" b="1" dirty="0"/>
              <a:t>By caring, we mean that the service involves and treats people with compassion, kindness, dignity and respect</a:t>
            </a:r>
            <a:r>
              <a:rPr lang="en-GB" sz="2800" b="1" dirty="0" smtClean="0"/>
              <a:t>. </a:t>
            </a:r>
            <a:endParaRPr lang="en-GB" sz="2800" dirty="0"/>
          </a:p>
          <a:p>
            <a:endParaRPr lang="en-GB" sz="2800" dirty="0"/>
          </a:p>
          <a:p>
            <a:endParaRPr lang="en-GB" sz="2800" dirty="0" smtClean="0"/>
          </a:p>
          <a:p>
            <a:endParaRPr lang="en-GB" sz="2800" dirty="0"/>
          </a:p>
          <a:p>
            <a:endParaRPr lang="en-GB" sz="2800" dirty="0" smtClean="0"/>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55802" y="253568"/>
            <a:ext cx="1794719" cy="470170"/>
          </a:xfrm>
          <a:prstGeom prst="rect">
            <a:avLst/>
          </a:prstGeom>
        </p:spPr>
      </p:pic>
    </p:spTree>
    <p:extLst>
      <p:ext uri="{BB962C8B-B14F-4D97-AF65-F5344CB8AC3E}">
        <p14:creationId xmlns:p14="http://schemas.microsoft.com/office/powerpoint/2010/main" val="2664201988"/>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flipV="1">
            <a:off x="965200" y="-30480"/>
            <a:ext cx="0" cy="74472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679704" y="1105408"/>
            <a:ext cx="570992" cy="570992"/>
          </a:xfrm>
          <a:prstGeom prst="ellipse">
            <a:avLst/>
          </a:prstGeom>
          <a:solidFill>
            <a:srgbClr val="A6C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1358476" y="1078431"/>
            <a:ext cx="7014708" cy="523220"/>
          </a:xfrm>
          <a:prstGeom prst="rect">
            <a:avLst/>
          </a:prstGeom>
          <a:noFill/>
        </p:spPr>
        <p:txBody>
          <a:bodyPr wrap="square" rtlCol="0">
            <a:spAutoFit/>
          </a:bodyPr>
          <a:lstStyle/>
          <a:p>
            <a:r>
              <a:rPr lang="en-GB" sz="2800" b="1" dirty="0" smtClean="0">
                <a:solidFill>
                  <a:srgbClr val="A6CE39"/>
                </a:solidFill>
                <a:latin typeface="Hand Of Sean" pitchFamily="2" charset="0"/>
              </a:rPr>
              <a:t>Are they Caring?</a:t>
            </a:r>
            <a:endParaRPr lang="en-GB" sz="2800" b="1" dirty="0">
              <a:solidFill>
                <a:srgbClr val="A6CE39"/>
              </a:solidFill>
              <a:latin typeface="Hand Of Sean" pitchFamily="2" charset="0"/>
            </a:endParaRPr>
          </a:p>
        </p:txBody>
      </p:sp>
      <p:sp>
        <p:nvSpPr>
          <p:cNvPr id="8" name="TextBox 7"/>
          <p:cNvSpPr txBox="1"/>
          <p:nvPr/>
        </p:nvSpPr>
        <p:spPr>
          <a:xfrm>
            <a:off x="1458181" y="2716520"/>
            <a:ext cx="7292340" cy="2677656"/>
          </a:xfrm>
          <a:prstGeom prst="rect">
            <a:avLst/>
          </a:prstGeom>
          <a:noFill/>
        </p:spPr>
        <p:txBody>
          <a:bodyPr wrap="square" rtlCol="0">
            <a:spAutoFit/>
          </a:bodyPr>
          <a:lstStyle/>
          <a:p>
            <a:pPr marL="457200" indent="-457200">
              <a:buFont typeface="Arial" panose="020B0604020202020204" pitchFamily="34" charset="0"/>
              <a:buChar char="•"/>
            </a:pPr>
            <a:r>
              <a:rPr lang="en-GB" sz="2400" dirty="0" smtClean="0"/>
              <a:t>People </a:t>
            </a:r>
            <a:r>
              <a:rPr lang="en-GB" sz="2400" dirty="0"/>
              <a:t>are treated with Kindness, Dignity and Respect</a:t>
            </a:r>
          </a:p>
          <a:p>
            <a:pPr marL="457200" indent="-457200">
              <a:buFont typeface="Arial" panose="020B0604020202020204" pitchFamily="34" charset="0"/>
              <a:buChar char="•"/>
            </a:pPr>
            <a:r>
              <a:rPr lang="en-GB" sz="2400" dirty="0"/>
              <a:t>Emotional support</a:t>
            </a:r>
          </a:p>
          <a:p>
            <a:pPr marL="457200" indent="-457200">
              <a:buFont typeface="Arial" panose="020B0604020202020204" pitchFamily="34" charset="0"/>
              <a:buChar char="•"/>
            </a:pPr>
            <a:r>
              <a:rPr lang="en-GB" sz="2400" dirty="0"/>
              <a:t>How do we support expression of views</a:t>
            </a:r>
          </a:p>
          <a:p>
            <a:pPr marL="457200" indent="-457200">
              <a:buFont typeface="Arial" panose="020B0604020202020204" pitchFamily="34" charset="0"/>
              <a:buChar char="•"/>
            </a:pPr>
            <a:r>
              <a:rPr lang="en-GB" sz="2400" dirty="0" smtClean="0"/>
              <a:t>User feedback</a:t>
            </a:r>
          </a:p>
          <a:p>
            <a:pPr marL="457200" indent="-457200">
              <a:buFont typeface="Arial" panose="020B0604020202020204" pitchFamily="34" charset="0"/>
              <a:buChar char="•"/>
            </a:pPr>
            <a:r>
              <a:rPr lang="en-GB" sz="2400" dirty="0" smtClean="0"/>
              <a:t>Staff surveys</a:t>
            </a:r>
            <a:endParaRPr lang="en-GB" sz="2400" dirty="0"/>
          </a:p>
          <a:p>
            <a:r>
              <a:rPr lang="en-GB" sz="2400" dirty="0"/>
              <a:t>	</a:t>
            </a: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55802" y="253568"/>
            <a:ext cx="1794719" cy="470170"/>
          </a:xfrm>
          <a:prstGeom prst="rect">
            <a:avLst/>
          </a:prstGeom>
        </p:spPr>
      </p:pic>
    </p:spTree>
    <p:extLst>
      <p:ext uri="{BB962C8B-B14F-4D97-AF65-F5344CB8AC3E}">
        <p14:creationId xmlns:p14="http://schemas.microsoft.com/office/powerpoint/2010/main" val="229840316"/>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flipV="1">
            <a:off x="965200" y="-30480"/>
            <a:ext cx="0" cy="74472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679704" y="1105408"/>
            <a:ext cx="570992" cy="570992"/>
          </a:xfrm>
          <a:prstGeom prst="ellipse">
            <a:avLst/>
          </a:prstGeom>
          <a:solidFill>
            <a:srgbClr val="A6C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1685769" y="1098516"/>
            <a:ext cx="8206451" cy="584775"/>
          </a:xfrm>
          <a:prstGeom prst="rect">
            <a:avLst/>
          </a:prstGeom>
          <a:noFill/>
        </p:spPr>
        <p:txBody>
          <a:bodyPr wrap="square" rtlCol="0">
            <a:spAutoFit/>
          </a:bodyPr>
          <a:lstStyle/>
          <a:p>
            <a:r>
              <a:rPr lang="en-GB" sz="3200" b="1" dirty="0" smtClean="0">
                <a:solidFill>
                  <a:srgbClr val="A6CE39"/>
                </a:solidFill>
                <a:latin typeface="Aller" panose="02000503030000020004" pitchFamily="2" charset="0"/>
              </a:rPr>
              <a:t>Caring</a:t>
            </a:r>
            <a:endParaRPr lang="en-GB" sz="3200" b="1" dirty="0">
              <a:solidFill>
                <a:srgbClr val="A6CE39"/>
              </a:solidFill>
              <a:latin typeface="Aller" panose="02000503030000020004" pitchFamily="2" charset="0"/>
            </a:endParaRPr>
          </a:p>
        </p:txBody>
      </p:sp>
      <p:graphicFrame>
        <p:nvGraphicFramePr>
          <p:cNvPr id="21" name="Diagram 20"/>
          <p:cNvGraphicFramePr/>
          <p:nvPr>
            <p:extLst/>
          </p:nvPr>
        </p:nvGraphicFramePr>
        <p:xfrm>
          <a:off x="7719646" y="76708"/>
          <a:ext cx="1424353" cy="13300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p:cNvPicPr>
            <a:picLocks noChangeAspect="1"/>
          </p:cNvPicPr>
          <p:nvPr/>
        </p:nvPicPr>
        <p:blipFill>
          <a:blip r:embed="rId8"/>
          <a:stretch>
            <a:fillRect/>
          </a:stretch>
        </p:blipFill>
        <p:spPr>
          <a:xfrm>
            <a:off x="5788994" y="1628477"/>
            <a:ext cx="2857500" cy="1600200"/>
          </a:xfrm>
          <a:prstGeom prst="rect">
            <a:avLst/>
          </a:prstGeom>
        </p:spPr>
      </p:pic>
      <p:pic>
        <p:nvPicPr>
          <p:cNvPr id="3" name="Picture 2"/>
          <p:cNvPicPr>
            <a:picLocks noChangeAspect="1"/>
          </p:cNvPicPr>
          <p:nvPr/>
        </p:nvPicPr>
        <p:blipFill>
          <a:blip r:embed="rId9"/>
          <a:stretch>
            <a:fillRect/>
          </a:stretch>
        </p:blipFill>
        <p:spPr>
          <a:xfrm>
            <a:off x="423706" y="4834189"/>
            <a:ext cx="2524125" cy="1809750"/>
          </a:xfrm>
          <a:prstGeom prst="rect">
            <a:avLst/>
          </a:prstGeom>
        </p:spPr>
      </p:pic>
      <p:pic>
        <p:nvPicPr>
          <p:cNvPr id="4" name="Picture 3"/>
          <p:cNvPicPr>
            <a:picLocks noChangeAspect="1"/>
          </p:cNvPicPr>
          <p:nvPr/>
        </p:nvPicPr>
        <p:blipFill>
          <a:blip r:embed="rId10"/>
          <a:stretch>
            <a:fillRect/>
          </a:stretch>
        </p:blipFill>
        <p:spPr>
          <a:xfrm>
            <a:off x="423706" y="1967141"/>
            <a:ext cx="2623849" cy="1475915"/>
          </a:xfrm>
          <a:prstGeom prst="rect">
            <a:avLst/>
          </a:prstGeom>
        </p:spPr>
      </p:pic>
      <p:pic>
        <p:nvPicPr>
          <p:cNvPr id="5" name="Picture 4"/>
          <p:cNvPicPr>
            <a:picLocks noChangeAspect="1"/>
          </p:cNvPicPr>
          <p:nvPr/>
        </p:nvPicPr>
        <p:blipFill>
          <a:blip r:embed="rId11"/>
          <a:stretch>
            <a:fillRect/>
          </a:stretch>
        </p:blipFill>
        <p:spPr>
          <a:xfrm>
            <a:off x="5788994" y="3758638"/>
            <a:ext cx="2619375" cy="1743075"/>
          </a:xfrm>
          <a:prstGeom prst="rect">
            <a:avLst/>
          </a:prstGeom>
        </p:spPr>
      </p:pic>
      <p:pic>
        <p:nvPicPr>
          <p:cNvPr id="8" name="Picture 7"/>
          <p:cNvPicPr>
            <a:picLocks noChangeAspect="1"/>
          </p:cNvPicPr>
          <p:nvPr/>
        </p:nvPicPr>
        <p:blipFill>
          <a:blip r:embed="rId12"/>
          <a:stretch>
            <a:fillRect/>
          </a:stretch>
        </p:blipFill>
        <p:spPr>
          <a:xfrm>
            <a:off x="3489325" y="5207761"/>
            <a:ext cx="2781300" cy="1647825"/>
          </a:xfrm>
          <a:prstGeom prst="rect">
            <a:avLst/>
          </a:prstGeom>
        </p:spPr>
      </p:pic>
      <p:pic>
        <p:nvPicPr>
          <p:cNvPr id="10" name="Picture 9"/>
          <p:cNvPicPr>
            <a:picLocks noChangeAspect="1"/>
          </p:cNvPicPr>
          <p:nvPr/>
        </p:nvPicPr>
        <p:blipFill>
          <a:blip r:embed="rId13"/>
          <a:stretch>
            <a:fillRect/>
          </a:stretch>
        </p:blipFill>
        <p:spPr>
          <a:xfrm>
            <a:off x="2725767" y="3338523"/>
            <a:ext cx="2857500" cy="1600200"/>
          </a:xfrm>
          <a:prstGeom prst="rect">
            <a:avLst/>
          </a:prstGeom>
        </p:spPr>
      </p:pic>
      <p:pic>
        <p:nvPicPr>
          <p:cNvPr id="11" name="Picture 10"/>
          <p:cNvPicPr>
            <a:picLocks noChangeAspect="1"/>
          </p:cNvPicPr>
          <p:nvPr/>
        </p:nvPicPr>
        <p:blipFill>
          <a:blip r:embed="rId14"/>
          <a:stretch>
            <a:fillRect/>
          </a:stretch>
        </p:blipFill>
        <p:spPr>
          <a:xfrm>
            <a:off x="3565263" y="186285"/>
            <a:ext cx="2223731" cy="1158342"/>
          </a:xfrm>
          <a:prstGeom prst="rect">
            <a:avLst/>
          </a:prstGeom>
        </p:spPr>
      </p:pic>
    </p:spTree>
    <p:extLst>
      <p:ext uri="{BB962C8B-B14F-4D97-AF65-F5344CB8AC3E}">
        <p14:creationId xmlns:p14="http://schemas.microsoft.com/office/powerpoint/2010/main" val="2924663679"/>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flipV="1">
            <a:off x="965200" y="-30480"/>
            <a:ext cx="0" cy="74472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679704" y="1105408"/>
            <a:ext cx="570992" cy="570992"/>
          </a:xfrm>
          <a:prstGeom prst="ellipse">
            <a:avLst/>
          </a:prstGeom>
          <a:solidFill>
            <a:srgbClr val="A6C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1358475" y="1078431"/>
            <a:ext cx="8206451" cy="523220"/>
          </a:xfrm>
          <a:prstGeom prst="rect">
            <a:avLst/>
          </a:prstGeom>
          <a:noFill/>
        </p:spPr>
        <p:txBody>
          <a:bodyPr wrap="square" rtlCol="0">
            <a:spAutoFit/>
          </a:bodyPr>
          <a:lstStyle/>
          <a:p>
            <a:r>
              <a:rPr lang="en-GB" sz="2800" b="1" dirty="0" smtClean="0">
                <a:solidFill>
                  <a:srgbClr val="A6CE39"/>
                </a:solidFill>
                <a:latin typeface="Hand Of Sean" pitchFamily="2" charset="0"/>
              </a:rPr>
              <a:t>Outstanding!!</a:t>
            </a:r>
            <a:endParaRPr lang="en-GB" sz="2800" b="1" dirty="0">
              <a:solidFill>
                <a:srgbClr val="A6CE39"/>
              </a:solidFill>
              <a:latin typeface="Hand Of Sean" pitchFamily="2" charset="0"/>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55802" y="253568"/>
            <a:ext cx="1794719" cy="470170"/>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1254422237"/>
              </p:ext>
            </p:extLst>
          </p:nvPr>
        </p:nvGraphicFramePr>
        <p:xfrm>
          <a:off x="965200" y="1956344"/>
          <a:ext cx="7666645" cy="4351340"/>
        </p:xfrm>
        <a:graphic>
          <a:graphicData uri="http://schemas.openxmlformats.org/drawingml/2006/table">
            <a:tbl>
              <a:tblPr/>
              <a:tblGrid>
                <a:gridCol w="1520400">
                  <a:extLst>
                    <a:ext uri="{9D8B030D-6E8A-4147-A177-3AD203B41FA5}">
                      <a16:colId xmlns:a16="http://schemas.microsoft.com/office/drawing/2014/main" val="3166689901"/>
                    </a:ext>
                  </a:extLst>
                </a:gridCol>
                <a:gridCol w="1047215">
                  <a:extLst>
                    <a:ext uri="{9D8B030D-6E8A-4147-A177-3AD203B41FA5}">
                      <a16:colId xmlns:a16="http://schemas.microsoft.com/office/drawing/2014/main" val="2445928906"/>
                    </a:ext>
                  </a:extLst>
                </a:gridCol>
                <a:gridCol w="951543">
                  <a:extLst>
                    <a:ext uri="{9D8B030D-6E8A-4147-A177-3AD203B41FA5}">
                      <a16:colId xmlns:a16="http://schemas.microsoft.com/office/drawing/2014/main" val="347263137"/>
                    </a:ext>
                  </a:extLst>
                </a:gridCol>
                <a:gridCol w="827429">
                  <a:extLst>
                    <a:ext uri="{9D8B030D-6E8A-4147-A177-3AD203B41FA5}">
                      <a16:colId xmlns:a16="http://schemas.microsoft.com/office/drawing/2014/main" val="3569699318"/>
                    </a:ext>
                  </a:extLst>
                </a:gridCol>
                <a:gridCol w="643843">
                  <a:extLst>
                    <a:ext uri="{9D8B030D-6E8A-4147-A177-3AD203B41FA5}">
                      <a16:colId xmlns:a16="http://schemas.microsoft.com/office/drawing/2014/main" val="728576563"/>
                    </a:ext>
                  </a:extLst>
                </a:gridCol>
                <a:gridCol w="643843">
                  <a:extLst>
                    <a:ext uri="{9D8B030D-6E8A-4147-A177-3AD203B41FA5}">
                      <a16:colId xmlns:a16="http://schemas.microsoft.com/office/drawing/2014/main" val="1623515429"/>
                    </a:ext>
                  </a:extLst>
                </a:gridCol>
                <a:gridCol w="643843">
                  <a:extLst>
                    <a:ext uri="{9D8B030D-6E8A-4147-A177-3AD203B41FA5}">
                      <a16:colId xmlns:a16="http://schemas.microsoft.com/office/drawing/2014/main" val="2233564140"/>
                    </a:ext>
                  </a:extLst>
                </a:gridCol>
                <a:gridCol w="744686">
                  <a:extLst>
                    <a:ext uri="{9D8B030D-6E8A-4147-A177-3AD203B41FA5}">
                      <a16:colId xmlns:a16="http://schemas.microsoft.com/office/drawing/2014/main" val="3735528408"/>
                    </a:ext>
                  </a:extLst>
                </a:gridCol>
                <a:gridCol w="643843">
                  <a:extLst>
                    <a:ext uri="{9D8B030D-6E8A-4147-A177-3AD203B41FA5}">
                      <a16:colId xmlns:a16="http://schemas.microsoft.com/office/drawing/2014/main" val="1383651675"/>
                    </a:ext>
                  </a:extLst>
                </a:gridCol>
              </a:tblGrid>
              <a:tr h="155405">
                <a:tc>
                  <a:txBody>
                    <a:bodyPr/>
                    <a:lstStyle/>
                    <a:p>
                      <a:pPr algn="l" fontAlgn="b"/>
                      <a:r>
                        <a:rPr lang="en-GB" sz="900" b="1" i="0" u="none" strike="noStrike">
                          <a:solidFill>
                            <a:srgbClr val="FFFFFF"/>
                          </a:solidFill>
                          <a:effectLst/>
                          <a:latin typeface="Calibri" panose="020F0502020204030204" pitchFamily="34" charset="0"/>
                        </a:rPr>
                        <a:t>Hospice</a:t>
                      </a:r>
                    </a:p>
                  </a:txBody>
                  <a:tcPr marL="7770" marR="7770" marT="7770" marB="0" anchor="b">
                    <a:lnL w="6350" cap="flat" cmpd="sng" algn="ctr">
                      <a:solidFill>
                        <a:srgbClr val="70AD47"/>
                      </a:solidFill>
                      <a:prstDash val="solid"/>
                      <a:round/>
                      <a:headEnd type="none" w="med" len="med"/>
                      <a:tailEnd type="none" w="med" len="med"/>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70AD47"/>
                    </a:solidFill>
                  </a:tcPr>
                </a:tc>
                <a:tc>
                  <a:txBody>
                    <a:bodyPr/>
                    <a:lstStyle/>
                    <a:p>
                      <a:pPr algn="l" fontAlgn="b"/>
                      <a:r>
                        <a:rPr lang="en-GB" sz="900" b="1" i="0" u="none" strike="noStrike">
                          <a:solidFill>
                            <a:srgbClr val="FFFFFF"/>
                          </a:solidFill>
                          <a:effectLst/>
                          <a:latin typeface="Calibri" panose="020F0502020204030204" pitchFamily="34" charset="0"/>
                        </a:rPr>
                        <a:t>Sub location</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70AD47"/>
                    </a:solidFill>
                  </a:tcPr>
                </a:tc>
                <a:tc>
                  <a:txBody>
                    <a:bodyPr/>
                    <a:lstStyle/>
                    <a:p>
                      <a:pPr algn="ctr" fontAlgn="b"/>
                      <a:r>
                        <a:rPr lang="en-GB" sz="900" b="1" i="0" u="none" strike="noStrike">
                          <a:solidFill>
                            <a:srgbClr val="FFFFFF"/>
                          </a:solidFill>
                          <a:effectLst/>
                          <a:latin typeface="Calibri" panose="020F0502020204030204" pitchFamily="34" charset="0"/>
                        </a:rPr>
                        <a:t>Date of Report</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70AD47"/>
                    </a:solidFill>
                  </a:tcPr>
                </a:tc>
                <a:tc>
                  <a:txBody>
                    <a:bodyPr/>
                    <a:lstStyle/>
                    <a:p>
                      <a:pPr algn="l" fontAlgn="b"/>
                      <a:r>
                        <a:rPr lang="en-GB" sz="900" b="1" i="0" u="none" strike="noStrike">
                          <a:solidFill>
                            <a:srgbClr val="FFFFFF"/>
                          </a:solidFill>
                          <a:effectLst/>
                          <a:latin typeface="Calibri" panose="020F0502020204030204" pitchFamily="34" charset="0"/>
                        </a:rPr>
                        <a:t>Overall rating</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70AD47"/>
                    </a:solidFill>
                  </a:tcPr>
                </a:tc>
                <a:tc>
                  <a:txBody>
                    <a:bodyPr/>
                    <a:lstStyle/>
                    <a:p>
                      <a:pPr algn="l" fontAlgn="b"/>
                      <a:r>
                        <a:rPr lang="en-GB" sz="900" b="1" i="0" u="none" strike="noStrike">
                          <a:solidFill>
                            <a:srgbClr val="FFFFFF"/>
                          </a:solidFill>
                          <a:effectLst/>
                          <a:latin typeface="Calibri" panose="020F0502020204030204" pitchFamily="34" charset="0"/>
                        </a:rPr>
                        <a:t>Well Led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70AD47"/>
                    </a:solidFill>
                  </a:tcPr>
                </a:tc>
                <a:tc>
                  <a:txBody>
                    <a:bodyPr/>
                    <a:lstStyle/>
                    <a:p>
                      <a:pPr algn="l" fontAlgn="b"/>
                      <a:r>
                        <a:rPr lang="en-GB" sz="900" b="1" i="0" u="none" strike="noStrike">
                          <a:solidFill>
                            <a:srgbClr val="FFFFFF"/>
                          </a:solidFill>
                          <a:effectLst/>
                          <a:latin typeface="Calibri" panose="020F0502020204030204" pitchFamily="34" charset="0"/>
                        </a:rPr>
                        <a:t>Safe</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70AD47"/>
                    </a:solidFill>
                  </a:tcPr>
                </a:tc>
                <a:tc>
                  <a:txBody>
                    <a:bodyPr/>
                    <a:lstStyle/>
                    <a:p>
                      <a:pPr algn="l" fontAlgn="b"/>
                      <a:r>
                        <a:rPr lang="en-GB" sz="900" b="1" i="0" u="none" strike="noStrike">
                          <a:solidFill>
                            <a:srgbClr val="FFFFFF"/>
                          </a:solidFill>
                          <a:effectLst/>
                          <a:latin typeface="Calibri" panose="020F0502020204030204" pitchFamily="34" charset="0"/>
                        </a:rPr>
                        <a:t>Effective</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70AD47"/>
                    </a:solidFill>
                  </a:tcPr>
                </a:tc>
                <a:tc>
                  <a:txBody>
                    <a:bodyPr/>
                    <a:lstStyle/>
                    <a:p>
                      <a:pPr algn="l" fontAlgn="b"/>
                      <a:r>
                        <a:rPr lang="en-GB" sz="900" b="1" i="0" u="none" strike="noStrike">
                          <a:solidFill>
                            <a:srgbClr val="FFFFFF"/>
                          </a:solidFill>
                          <a:effectLst/>
                          <a:latin typeface="Calibri" panose="020F0502020204030204" pitchFamily="34" charset="0"/>
                        </a:rPr>
                        <a:t>Responsive </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70AD47"/>
                    </a:solidFill>
                  </a:tcPr>
                </a:tc>
                <a:tc>
                  <a:txBody>
                    <a:bodyPr/>
                    <a:lstStyle/>
                    <a:p>
                      <a:pPr algn="l" fontAlgn="b"/>
                      <a:r>
                        <a:rPr lang="en-GB" sz="900" b="1" i="0" u="none" strike="noStrike">
                          <a:solidFill>
                            <a:srgbClr val="FFFFFF"/>
                          </a:solidFill>
                          <a:effectLst/>
                          <a:latin typeface="Calibri" panose="020F0502020204030204" pitchFamily="34" charset="0"/>
                        </a:rPr>
                        <a:t>Caring</a:t>
                      </a:r>
                    </a:p>
                  </a:txBody>
                  <a:tcPr marL="7770" marR="7770" marT="7770" marB="0" anchor="b">
                    <a:lnL>
                      <a:noFill/>
                    </a:lnL>
                    <a:lnR w="6350" cap="flat" cmpd="sng" algn="ctr">
                      <a:solidFill>
                        <a:srgbClr val="70AD47"/>
                      </a:solidFill>
                      <a:prstDash val="solid"/>
                      <a:round/>
                      <a:headEnd type="none" w="med" len="med"/>
                      <a:tailEnd type="none" w="med" len="med"/>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70AD47"/>
                    </a:solidFill>
                  </a:tcPr>
                </a:tc>
                <a:extLst>
                  <a:ext uri="{0D108BD9-81ED-4DB2-BD59-A6C34878D82A}">
                    <a16:rowId xmlns:a16="http://schemas.microsoft.com/office/drawing/2014/main" val="3734510989"/>
                  </a:ext>
                </a:extLst>
              </a:tr>
              <a:tr h="155405">
                <a:tc>
                  <a:txBody>
                    <a:bodyPr/>
                    <a:lstStyle/>
                    <a:p>
                      <a:pPr algn="l" fontAlgn="b"/>
                      <a:r>
                        <a:rPr lang="en-GB" sz="900" b="0" i="0" u="none" strike="noStrike">
                          <a:solidFill>
                            <a:srgbClr val="000000"/>
                          </a:solidFill>
                          <a:effectLst/>
                          <a:latin typeface="Calibri" panose="020F0502020204030204" pitchFamily="34" charset="0"/>
                        </a:rPr>
                        <a:t>Birmingham</a:t>
                      </a:r>
                    </a:p>
                  </a:txBody>
                  <a:tcPr marL="7770" marR="7770" marT="7770" marB="0" anchor="b">
                    <a:lnL w="6350" cap="flat" cmpd="sng" algn="ctr">
                      <a:solidFill>
                        <a:srgbClr val="70AD47"/>
                      </a:solidFill>
                      <a:prstDash val="solid"/>
                      <a:round/>
                      <a:headEnd type="none" w="med" len="med"/>
                      <a:tailEnd type="none" w="med" len="med"/>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endParaRPr lang="en-GB" sz="900" b="0" i="0" u="none" strike="noStrike">
                        <a:solidFill>
                          <a:srgbClr val="000000"/>
                        </a:solidFill>
                        <a:effectLst/>
                        <a:latin typeface="Calibri" panose="020F0502020204030204" pitchFamily="34" charset="0"/>
                      </a:endParaRP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ctr" fontAlgn="b"/>
                      <a:r>
                        <a:rPr lang="en-GB" sz="900" b="0" i="0" u="none" strike="noStrike">
                          <a:solidFill>
                            <a:srgbClr val="000000"/>
                          </a:solidFill>
                          <a:effectLst/>
                          <a:latin typeface="Calibri" panose="020F0502020204030204" pitchFamily="34" charset="0"/>
                        </a:rPr>
                        <a:t>2016</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w="6350" cap="flat" cmpd="sng" algn="ctr">
                      <a:solidFill>
                        <a:srgbClr val="70AD47"/>
                      </a:solidFill>
                      <a:prstDash val="solid"/>
                      <a:round/>
                      <a:headEnd type="none" w="med" len="med"/>
                      <a:tailEnd type="none" w="med" len="med"/>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extLst>
                  <a:ext uri="{0D108BD9-81ED-4DB2-BD59-A6C34878D82A}">
                    <a16:rowId xmlns:a16="http://schemas.microsoft.com/office/drawing/2014/main" val="1313212701"/>
                  </a:ext>
                </a:extLst>
              </a:tr>
              <a:tr h="155405">
                <a:tc>
                  <a:txBody>
                    <a:bodyPr/>
                    <a:lstStyle/>
                    <a:p>
                      <a:pPr algn="l" fontAlgn="b"/>
                      <a:r>
                        <a:rPr lang="en-GB" sz="900" b="0" i="0" u="none" strike="noStrike">
                          <a:solidFill>
                            <a:srgbClr val="000000"/>
                          </a:solidFill>
                          <a:effectLst/>
                          <a:latin typeface="Calibri" panose="020F0502020204030204" pitchFamily="34" charset="0"/>
                        </a:rPr>
                        <a:t>Rainbows</a:t>
                      </a:r>
                    </a:p>
                  </a:txBody>
                  <a:tcPr marL="7770" marR="7770" marT="7770" marB="0" anchor="b">
                    <a:lnL w="6350" cap="flat" cmpd="sng" algn="ctr">
                      <a:solidFill>
                        <a:srgbClr val="70AD47"/>
                      </a:solidFill>
                      <a:prstDash val="solid"/>
                      <a:round/>
                      <a:headEnd type="none" w="med" len="med"/>
                      <a:tailEnd type="none" w="med" len="med"/>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endParaRPr lang="en-GB" sz="900" b="0" i="0" u="none" strike="noStrike">
                        <a:solidFill>
                          <a:srgbClr val="000000"/>
                        </a:solidFill>
                        <a:effectLst/>
                        <a:latin typeface="Calibri" panose="020F0502020204030204" pitchFamily="34" charset="0"/>
                      </a:endParaRP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ctr" fontAlgn="b"/>
                      <a:r>
                        <a:rPr lang="en-GB" sz="900" b="0" i="0" u="none" strike="noStrike">
                          <a:solidFill>
                            <a:srgbClr val="000000"/>
                          </a:solidFill>
                          <a:effectLst/>
                          <a:latin typeface="Calibri" panose="020F0502020204030204" pitchFamily="34" charset="0"/>
                        </a:rPr>
                        <a:t>2016</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w="6350" cap="flat" cmpd="sng" algn="ctr">
                      <a:solidFill>
                        <a:srgbClr val="70AD47"/>
                      </a:solidFill>
                      <a:prstDash val="solid"/>
                      <a:round/>
                      <a:headEnd type="none" w="med" len="med"/>
                      <a:tailEnd type="none" w="med" len="med"/>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extLst>
                  <a:ext uri="{0D108BD9-81ED-4DB2-BD59-A6C34878D82A}">
                    <a16:rowId xmlns:a16="http://schemas.microsoft.com/office/drawing/2014/main" val="2536845174"/>
                  </a:ext>
                </a:extLst>
              </a:tr>
              <a:tr h="155405">
                <a:tc>
                  <a:txBody>
                    <a:bodyPr/>
                    <a:lstStyle/>
                    <a:p>
                      <a:pPr algn="l" fontAlgn="b"/>
                      <a:r>
                        <a:rPr lang="en-GB" sz="900" b="0" i="0" u="none" strike="noStrike">
                          <a:solidFill>
                            <a:srgbClr val="000000"/>
                          </a:solidFill>
                          <a:effectLst/>
                          <a:latin typeface="Calibri" panose="020F0502020204030204" pitchFamily="34" charset="0"/>
                        </a:rPr>
                        <a:t>Christophers</a:t>
                      </a:r>
                    </a:p>
                  </a:txBody>
                  <a:tcPr marL="7770" marR="7770" marT="7770" marB="0" anchor="b">
                    <a:lnL w="6350" cap="flat" cmpd="sng" algn="ctr">
                      <a:solidFill>
                        <a:srgbClr val="70AD47"/>
                      </a:solidFill>
                      <a:prstDash val="solid"/>
                      <a:round/>
                      <a:headEnd type="none" w="med" len="med"/>
                      <a:tailEnd type="none" w="med" len="med"/>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endParaRPr lang="en-GB" sz="900" b="0" i="0" u="none" strike="noStrike">
                        <a:solidFill>
                          <a:srgbClr val="000000"/>
                        </a:solidFill>
                        <a:effectLst/>
                        <a:latin typeface="Calibri" panose="020F0502020204030204" pitchFamily="34" charset="0"/>
                      </a:endParaRP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ctr" fontAlgn="b"/>
                      <a:r>
                        <a:rPr lang="en-GB" sz="900" b="0" i="0" u="none" strike="noStrike">
                          <a:solidFill>
                            <a:srgbClr val="000000"/>
                          </a:solidFill>
                          <a:effectLst/>
                          <a:latin typeface="Calibri" panose="020F0502020204030204" pitchFamily="34" charset="0"/>
                        </a:rPr>
                        <a:t>2016</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w="6350" cap="flat" cmpd="sng" algn="ctr">
                      <a:solidFill>
                        <a:srgbClr val="70AD47"/>
                      </a:solidFill>
                      <a:prstDash val="solid"/>
                      <a:round/>
                      <a:headEnd type="none" w="med" len="med"/>
                      <a:tailEnd type="none" w="med" len="med"/>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extLst>
                  <a:ext uri="{0D108BD9-81ED-4DB2-BD59-A6C34878D82A}">
                    <a16:rowId xmlns:a16="http://schemas.microsoft.com/office/drawing/2014/main" val="3774364988"/>
                  </a:ext>
                </a:extLst>
              </a:tr>
              <a:tr h="155405">
                <a:tc>
                  <a:txBody>
                    <a:bodyPr/>
                    <a:lstStyle/>
                    <a:p>
                      <a:pPr algn="l" fontAlgn="b"/>
                      <a:r>
                        <a:rPr lang="en-GB" sz="900" b="0" i="0" u="none" strike="noStrike">
                          <a:solidFill>
                            <a:srgbClr val="000000"/>
                          </a:solidFill>
                          <a:effectLst/>
                          <a:latin typeface="Calibri" panose="020F0502020204030204" pitchFamily="34" charset="0"/>
                        </a:rPr>
                        <a:t>St Cuthberts</a:t>
                      </a:r>
                    </a:p>
                  </a:txBody>
                  <a:tcPr marL="7770" marR="7770" marT="7770" marB="0" anchor="b">
                    <a:lnL w="6350" cap="flat" cmpd="sng" algn="ctr">
                      <a:solidFill>
                        <a:srgbClr val="70AD47"/>
                      </a:solidFill>
                      <a:prstDash val="solid"/>
                      <a:round/>
                      <a:headEnd type="none" w="med" len="med"/>
                      <a:tailEnd type="none" w="med" len="med"/>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endParaRPr lang="en-GB" sz="900" b="0" i="0" u="none" strike="noStrike">
                        <a:solidFill>
                          <a:srgbClr val="000000"/>
                        </a:solidFill>
                        <a:effectLst/>
                        <a:latin typeface="Calibri" panose="020F0502020204030204" pitchFamily="34" charset="0"/>
                      </a:endParaRP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ctr" fontAlgn="b"/>
                      <a:r>
                        <a:rPr lang="en-GB" sz="900" b="0" i="0" u="none" strike="noStrike">
                          <a:solidFill>
                            <a:srgbClr val="000000"/>
                          </a:solidFill>
                          <a:effectLst/>
                          <a:latin typeface="Calibri" panose="020F0502020204030204" pitchFamily="34" charset="0"/>
                        </a:rPr>
                        <a:t>2014</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w="6350" cap="flat" cmpd="sng" algn="ctr">
                      <a:solidFill>
                        <a:srgbClr val="70AD47"/>
                      </a:solidFill>
                      <a:prstDash val="solid"/>
                      <a:round/>
                      <a:headEnd type="none" w="med" len="med"/>
                      <a:tailEnd type="none" w="med" len="med"/>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extLst>
                  <a:ext uri="{0D108BD9-81ED-4DB2-BD59-A6C34878D82A}">
                    <a16:rowId xmlns:a16="http://schemas.microsoft.com/office/drawing/2014/main" val="1301629926"/>
                  </a:ext>
                </a:extLst>
              </a:tr>
              <a:tr h="155405">
                <a:tc>
                  <a:txBody>
                    <a:bodyPr/>
                    <a:lstStyle/>
                    <a:p>
                      <a:pPr algn="l" fontAlgn="b"/>
                      <a:r>
                        <a:rPr lang="en-GB" sz="900" b="0" i="0" u="none" strike="noStrike">
                          <a:solidFill>
                            <a:srgbClr val="000000"/>
                          </a:solidFill>
                          <a:effectLst/>
                          <a:latin typeface="Calibri" panose="020F0502020204030204" pitchFamily="34" charset="0"/>
                        </a:rPr>
                        <a:t>Bluebell Wood</a:t>
                      </a:r>
                    </a:p>
                  </a:txBody>
                  <a:tcPr marL="7770" marR="7770" marT="7770" marB="0" anchor="b">
                    <a:lnL w="6350" cap="flat" cmpd="sng" algn="ctr">
                      <a:solidFill>
                        <a:srgbClr val="70AD47"/>
                      </a:solidFill>
                      <a:prstDash val="solid"/>
                      <a:round/>
                      <a:headEnd type="none" w="med" len="med"/>
                      <a:tailEnd type="none" w="med" len="med"/>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endParaRPr lang="en-GB" sz="900" b="0" i="0" u="none" strike="noStrike">
                        <a:solidFill>
                          <a:srgbClr val="000000"/>
                        </a:solidFill>
                        <a:effectLst/>
                        <a:latin typeface="Calibri" panose="020F0502020204030204" pitchFamily="34" charset="0"/>
                      </a:endParaRP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ctr" fontAlgn="b"/>
                      <a:r>
                        <a:rPr lang="en-GB" sz="900" b="0" i="0" u="none" strike="noStrike">
                          <a:solidFill>
                            <a:srgbClr val="000000"/>
                          </a:solidFill>
                          <a:effectLst/>
                          <a:latin typeface="Calibri" panose="020F0502020204030204" pitchFamily="34" charset="0"/>
                        </a:rPr>
                        <a:t>2016</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RI</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FFFF0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w="6350" cap="flat" cmpd="sng" algn="ctr">
                      <a:solidFill>
                        <a:srgbClr val="70AD47"/>
                      </a:solidFill>
                      <a:prstDash val="solid"/>
                      <a:round/>
                      <a:headEnd type="none" w="med" len="med"/>
                      <a:tailEnd type="none" w="med" len="med"/>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extLst>
                  <a:ext uri="{0D108BD9-81ED-4DB2-BD59-A6C34878D82A}">
                    <a16:rowId xmlns:a16="http://schemas.microsoft.com/office/drawing/2014/main" val="3133995024"/>
                  </a:ext>
                </a:extLst>
              </a:tr>
              <a:tr h="155405">
                <a:tc>
                  <a:txBody>
                    <a:bodyPr/>
                    <a:lstStyle/>
                    <a:p>
                      <a:pPr algn="l" fontAlgn="b"/>
                      <a:r>
                        <a:rPr lang="en-GB" sz="900" b="0" i="0" u="none" strike="noStrike">
                          <a:solidFill>
                            <a:srgbClr val="000000"/>
                          </a:solidFill>
                          <a:effectLst/>
                          <a:latin typeface="Calibri" panose="020F0502020204030204" pitchFamily="34" charset="0"/>
                        </a:rPr>
                        <a:t>Derian House</a:t>
                      </a:r>
                    </a:p>
                  </a:txBody>
                  <a:tcPr marL="7770" marR="7770" marT="7770" marB="0" anchor="b">
                    <a:lnL w="6350" cap="flat" cmpd="sng" algn="ctr">
                      <a:solidFill>
                        <a:srgbClr val="70AD47"/>
                      </a:solidFill>
                      <a:prstDash val="solid"/>
                      <a:round/>
                      <a:headEnd type="none" w="med" len="med"/>
                      <a:tailEnd type="none" w="med" len="med"/>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endParaRPr lang="en-GB" sz="900" b="0" i="0" u="none" strike="noStrike">
                        <a:solidFill>
                          <a:srgbClr val="000000"/>
                        </a:solidFill>
                        <a:effectLst/>
                        <a:latin typeface="Calibri" panose="020F0502020204030204" pitchFamily="34" charset="0"/>
                      </a:endParaRP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ctr" fontAlgn="b"/>
                      <a:r>
                        <a:rPr lang="en-GB" sz="900" b="0" i="0" u="none" strike="noStrike">
                          <a:solidFill>
                            <a:srgbClr val="000000"/>
                          </a:solidFill>
                          <a:effectLst/>
                          <a:latin typeface="Calibri" panose="020F0502020204030204" pitchFamily="34" charset="0"/>
                        </a:rPr>
                        <a:t>2018</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r>
                        <a:rPr lang="en-GB" sz="900" b="0" i="0" u="none" strike="noStrike">
                          <a:solidFill>
                            <a:srgbClr val="000000"/>
                          </a:solidFill>
                          <a:effectLst/>
                          <a:latin typeface="Calibri" panose="020F0502020204030204" pitchFamily="34" charset="0"/>
                        </a:rPr>
                        <a:t>RI</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FFFF00"/>
                    </a:solidFill>
                  </a:tcPr>
                </a:tc>
                <a:tc>
                  <a:txBody>
                    <a:bodyPr/>
                    <a:lstStyle/>
                    <a:p>
                      <a:pPr algn="l" fontAlgn="b"/>
                      <a:r>
                        <a:rPr lang="en-GB" sz="900" b="0" i="0" u="none" strike="noStrike">
                          <a:solidFill>
                            <a:srgbClr val="000000"/>
                          </a:solidFill>
                          <a:effectLst/>
                          <a:latin typeface="Calibri" panose="020F0502020204030204" pitchFamily="34" charset="0"/>
                        </a:rPr>
                        <a:t>RI</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FFFF00"/>
                    </a:solidFill>
                  </a:tcPr>
                </a:tc>
                <a:tc>
                  <a:txBody>
                    <a:bodyPr/>
                    <a:lstStyle/>
                    <a:p>
                      <a:pPr algn="l" fontAlgn="b"/>
                      <a:r>
                        <a:rPr lang="en-GB" sz="900" b="0" i="0" u="none" strike="noStrike">
                          <a:solidFill>
                            <a:srgbClr val="000000"/>
                          </a:solidFill>
                          <a:effectLst/>
                          <a:latin typeface="Calibri" panose="020F0502020204030204" pitchFamily="34" charset="0"/>
                        </a:rPr>
                        <a:t>RI</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FFFF00"/>
                    </a:solidFill>
                  </a:tcPr>
                </a:tc>
                <a:tc>
                  <a:txBody>
                    <a:bodyPr/>
                    <a:lstStyle/>
                    <a:p>
                      <a:pPr algn="l" fontAlgn="b"/>
                      <a:r>
                        <a:rPr lang="en-GB" sz="900" b="0" i="0" u="none" strike="noStrike">
                          <a:solidFill>
                            <a:srgbClr val="000000"/>
                          </a:solidFill>
                          <a:effectLst/>
                          <a:latin typeface="Calibri" panose="020F0502020204030204" pitchFamily="34" charset="0"/>
                        </a:rPr>
                        <a:t>RI</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FFFF0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w="6350" cap="flat" cmpd="sng" algn="ctr">
                      <a:solidFill>
                        <a:srgbClr val="70AD47"/>
                      </a:solidFill>
                      <a:prstDash val="solid"/>
                      <a:round/>
                      <a:headEnd type="none" w="med" len="med"/>
                      <a:tailEnd type="none" w="med" len="med"/>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extLst>
                  <a:ext uri="{0D108BD9-81ED-4DB2-BD59-A6C34878D82A}">
                    <a16:rowId xmlns:a16="http://schemas.microsoft.com/office/drawing/2014/main" val="413327729"/>
                  </a:ext>
                </a:extLst>
              </a:tr>
              <a:tr h="155405">
                <a:tc>
                  <a:txBody>
                    <a:bodyPr/>
                    <a:lstStyle/>
                    <a:p>
                      <a:pPr algn="l" fontAlgn="b"/>
                      <a:r>
                        <a:rPr lang="en-GB" sz="900" b="0" i="0" u="none" strike="noStrike">
                          <a:solidFill>
                            <a:srgbClr val="000000"/>
                          </a:solidFill>
                          <a:effectLst/>
                          <a:latin typeface="Calibri" panose="020F0502020204030204" pitchFamily="34" charset="0"/>
                        </a:rPr>
                        <a:t>Naomi House</a:t>
                      </a:r>
                    </a:p>
                  </a:txBody>
                  <a:tcPr marL="7770" marR="7770" marT="7770" marB="0" anchor="b">
                    <a:lnL w="6350" cap="flat" cmpd="sng" algn="ctr">
                      <a:solidFill>
                        <a:srgbClr val="70AD47"/>
                      </a:solidFill>
                      <a:prstDash val="solid"/>
                      <a:round/>
                      <a:headEnd type="none" w="med" len="med"/>
                      <a:tailEnd type="none" w="med" len="med"/>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endParaRPr lang="en-GB" sz="900" b="0" i="0" u="none" strike="noStrike">
                        <a:solidFill>
                          <a:srgbClr val="000000"/>
                        </a:solidFill>
                        <a:effectLst/>
                        <a:latin typeface="Calibri" panose="020F0502020204030204" pitchFamily="34" charset="0"/>
                      </a:endParaRP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ctr" fontAlgn="b"/>
                      <a:r>
                        <a:rPr lang="en-GB" sz="900" b="0" i="0" u="none" strike="noStrike">
                          <a:solidFill>
                            <a:srgbClr val="000000"/>
                          </a:solidFill>
                          <a:effectLst/>
                          <a:latin typeface="Calibri" panose="020F0502020204030204" pitchFamily="34" charset="0"/>
                        </a:rPr>
                        <a:t>2016</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w="6350" cap="flat" cmpd="sng" algn="ctr">
                      <a:solidFill>
                        <a:srgbClr val="70AD47"/>
                      </a:solidFill>
                      <a:prstDash val="solid"/>
                      <a:round/>
                      <a:headEnd type="none" w="med" len="med"/>
                      <a:tailEnd type="none" w="med" len="med"/>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extLst>
                  <a:ext uri="{0D108BD9-81ED-4DB2-BD59-A6C34878D82A}">
                    <a16:rowId xmlns:a16="http://schemas.microsoft.com/office/drawing/2014/main" val="2295140999"/>
                  </a:ext>
                </a:extLst>
              </a:tr>
              <a:tr h="155405">
                <a:tc>
                  <a:txBody>
                    <a:bodyPr/>
                    <a:lstStyle/>
                    <a:p>
                      <a:pPr algn="l" fontAlgn="b"/>
                      <a:r>
                        <a:rPr lang="en-GB" sz="900" b="0" i="0" u="none" strike="noStrike">
                          <a:solidFill>
                            <a:srgbClr val="000000"/>
                          </a:solidFill>
                          <a:effectLst/>
                          <a:latin typeface="Calibri" panose="020F0502020204030204" pitchFamily="34" charset="0"/>
                        </a:rPr>
                        <a:t>Childrens Hospice South West</a:t>
                      </a:r>
                    </a:p>
                  </a:txBody>
                  <a:tcPr marL="7770" marR="7770" marT="7770" marB="0" anchor="b">
                    <a:lnL w="6350" cap="flat" cmpd="sng" algn="ctr">
                      <a:solidFill>
                        <a:srgbClr val="70AD47"/>
                      </a:solidFill>
                      <a:prstDash val="solid"/>
                      <a:round/>
                      <a:headEnd type="none" w="med" len="med"/>
                      <a:tailEnd type="none" w="med" len="med"/>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r>
                        <a:rPr lang="en-GB" sz="900" b="0" i="0" u="none" strike="noStrike">
                          <a:solidFill>
                            <a:srgbClr val="000000"/>
                          </a:solidFill>
                          <a:effectLst/>
                          <a:latin typeface="Calibri" panose="020F0502020204030204" pitchFamily="34" charset="0"/>
                        </a:rPr>
                        <a:t>Little Bridge House</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ctr" fontAlgn="b"/>
                      <a:r>
                        <a:rPr lang="en-GB" sz="900" b="0" i="0" u="none" strike="noStrike">
                          <a:solidFill>
                            <a:srgbClr val="000000"/>
                          </a:solidFill>
                          <a:effectLst/>
                          <a:latin typeface="Calibri" panose="020F0502020204030204" pitchFamily="34" charset="0"/>
                        </a:rPr>
                        <a:t>2016</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w="6350" cap="flat" cmpd="sng" algn="ctr">
                      <a:solidFill>
                        <a:srgbClr val="70AD47"/>
                      </a:solidFill>
                      <a:prstDash val="solid"/>
                      <a:round/>
                      <a:headEnd type="none" w="med" len="med"/>
                      <a:tailEnd type="none" w="med" len="med"/>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extLst>
                  <a:ext uri="{0D108BD9-81ED-4DB2-BD59-A6C34878D82A}">
                    <a16:rowId xmlns:a16="http://schemas.microsoft.com/office/drawing/2014/main" val="1519653347"/>
                  </a:ext>
                </a:extLst>
              </a:tr>
              <a:tr h="155405">
                <a:tc>
                  <a:txBody>
                    <a:bodyPr/>
                    <a:lstStyle/>
                    <a:p>
                      <a:pPr algn="l" fontAlgn="b"/>
                      <a:endParaRPr lang="en-GB" sz="900" b="0" i="0" u="none" strike="noStrike">
                        <a:solidFill>
                          <a:srgbClr val="000000"/>
                        </a:solidFill>
                        <a:effectLst/>
                        <a:latin typeface="Calibri" panose="020F0502020204030204" pitchFamily="34" charset="0"/>
                      </a:endParaRPr>
                    </a:p>
                  </a:txBody>
                  <a:tcPr marL="7770" marR="7770" marT="7770" marB="0" anchor="b">
                    <a:lnL w="6350" cap="flat" cmpd="sng" algn="ctr">
                      <a:solidFill>
                        <a:srgbClr val="70AD47"/>
                      </a:solidFill>
                      <a:prstDash val="solid"/>
                      <a:round/>
                      <a:headEnd type="none" w="med" len="med"/>
                      <a:tailEnd type="none" w="med" len="med"/>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r>
                        <a:rPr lang="en-GB" sz="900" b="0" i="0" u="none" strike="noStrike">
                          <a:solidFill>
                            <a:srgbClr val="000000"/>
                          </a:solidFill>
                          <a:effectLst/>
                          <a:latin typeface="Calibri" panose="020F0502020204030204" pitchFamily="34" charset="0"/>
                        </a:rPr>
                        <a:t>Charlton Farm</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ctr" fontAlgn="b"/>
                      <a:r>
                        <a:rPr lang="en-GB" sz="900" b="0" i="0" u="none" strike="noStrike">
                          <a:solidFill>
                            <a:srgbClr val="000000"/>
                          </a:solidFill>
                          <a:effectLst/>
                          <a:latin typeface="Calibri" panose="020F0502020204030204" pitchFamily="34" charset="0"/>
                        </a:rPr>
                        <a:t>2017</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w="6350" cap="flat" cmpd="sng" algn="ctr">
                      <a:solidFill>
                        <a:srgbClr val="70AD47"/>
                      </a:solidFill>
                      <a:prstDash val="solid"/>
                      <a:round/>
                      <a:headEnd type="none" w="med" len="med"/>
                      <a:tailEnd type="none" w="med" len="med"/>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extLst>
                  <a:ext uri="{0D108BD9-81ED-4DB2-BD59-A6C34878D82A}">
                    <a16:rowId xmlns:a16="http://schemas.microsoft.com/office/drawing/2014/main" val="3639548937"/>
                  </a:ext>
                </a:extLst>
              </a:tr>
              <a:tr h="155405">
                <a:tc>
                  <a:txBody>
                    <a:bodyPr/>
                    <a:lstStyle/>
                    <a:p>
                      <a:pPr algn="l" fontAlgn="b"/>
                      <a:endParaRPr lang="en-GB" sz="900" b="0" i="0" u="none" strike="noStrike">
                        <a:solidFill>
                          <a:srgbClr val="000000"/>
                        </a:solidFill>
                        <a:effectLst/>
                        <a:latin typeface="Calibri" panose="020F0502020204030204" pitchFamily="34" charset="0"/>
                      </a:endParaRPr>
                    </a:p>
                  </a:txBody>
                  <a:tcPr marL="7770" marR="7770" marT="7770" marB="0" anchor="b">
                    <a:lnL w="6350" cap="flat" cmpd="sng" algn="ctr">
                      <a:solidFill>
                        <a:srgbClr val="70AD47"/>
                      </a:solidFill>
                      <a:prstDash val="solid"/>
                      <a:round/>
                      <a:headEnd type="none" w="med" len="med"/>
                      <a:tailEnd type="none" w="med" len="med"/>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r>
                        <a:rPr lang="en-GB" sz="900" b="0" i="0" u="none" strike="noStrike">
                          <a:solidFill>
                            <a:srgbClr val="000000"/>
                          </a:solidFill>
                          <a:effectLst/>
                          <a:latin typeface="Calibri" panose="020F0502020204030204" pitchFamily="34" charset="0"/>
                        </a:rPr>
                        <a:t>Little Harbour</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ctr" fontAlgn="b"/>
                      <a:r>
                        <a:rPr lang="en-GB" sz="900" b="0" i="0" u="none" strike="noStrike">
                          <a:solidFill>
                            <a:srgbClr val="000000"/>
                          </a:solidFill>
                          <a:effectLst/>
                          <a:latin typeface="Calibri" panose="020F0502020204030204" pitchFamily="34" charset="0"/>
                        </a:rPr>
                        <a:t>2017</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w="6350" cap="flat" cmpd="sng" algn="ctr">
                      <a:solidFill>
                        <a:srgbClr val="70AD47"/>
                      </a:solidFill>
                      <a:prstDash val="solid"/>
                      <a:round/>
                      <a:headEnd type="none" w="med" len="med"/>
                      <a:tailEnd type="none" w="med" len="med"/>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extLst>
                  <a:ext uri="{0D108BD9-81ED-4DB2-BD59-A6C34878D82A}">
                    <a16:rowId xmlns:a16="http://schemas.microsoft.com/office/drawing/2014/main" val="595982798"/>
                  </a:ext>
                </a:extLst>
              </a:tr>
              <a:tr h="155405">
                <a:tc>
                  <a:txBody>
                    <a:bodyPr/>
                    <a:lstStyle/>
                    <a:p>
                      <a:pPr algn="l" fontAlgn="b"/>
                      <a:r>
                        <a:rPr lang="en-GB" sz="900" b="0" i="0" u="none" strike="noStrike">
                          <a:solidFill>
                            <a:srgbClr val="000000"/>
                          </a:solidFill>
                          <a:effectLst/>
                          <a:latin typeface="Calibri" panose="020F0502020204030204" pitchFamily="34" charset="0"/>
                        </a:rPr>
                        <a:t>Brian House</a:t>
                      </a:r>
                    </a:p>
                  </a:txBody>
                  <a:tcPr marL="7770" marR="7770" marT="7770" marB="0" anchor="b">
                    <a:lnL w="6350" cap="flat" cmpd="sng" algn="ctr">
                      <a:solidFill>
                        <a:srgbClr val="70AD47"/>
                      </a:solidFill>
                      <a:prstDash val="solid"/>
                      <a:round/>
                      <a:headEnd type="none" w="med" len="med"/>
                      <a:tailEnd type="none" w="med" len="med"/>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endParaRPr lang="en-GB" sz="900" b="0" i="0" u="none" strike="noStrike" dirty="0">
                        <a:solidFill>
                          <a:srgbClr val="000000"/>
                        </a:solidFill>
                        <a:effectLst/>
                        <a:latin typeface="Calibri" panose="020F0502020204030204" pitchFamily="34" charset="0"/>
                      </a:endParaRP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ctr" fontAlgn="b"/>
                      <a:r>
                        <a:rPr lang="en-GB" sz="900" b="0" i="0" u="none" strike="noStrike">
                          <a:solidFill>
                            <a:srgbClr val="000000"/>
                          </a:solidFill>
                          <a:effectLst/>
                          <a:latin typeface="Calibri" panose="020F0502020204030204" pitchFamily="34" charset="0"/>
                        </a:rPr>
                        <a:t>2016</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w="6350" cap="flat" cmpd="sng" algn="ctr">
                      <a:solidFill>
                        <a:srgbClr val="70AD47"/>
                      </a:solidFill>
                      <a:prstDash val="solid"/>
                      <a:round/>
                      <a:headEnd type="none" w="med" len="med"/>
                      <a:tailEnd type="none" w="med" len="med"/>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extLst>
                  <a:ext uri="{0D108BD9-81ED-4DB2-BD59-A6C34878D82A}">
                    <a16:rowId xmlns:a16="http://schemas.microsoft.com/office/drawing/2014/main" val="4173009354"/>
                  </a:ext>
                </a:extLst>
              </a:tr>
              <a:tr h="155405">
                <a:tc>
                  <a:txBody>
                    <a:bodyPr/>
                    <a:lstStyle/>
                    <a:p>
                      <a:pPr algn="l" fontAlgn="b"/>
                      <a:r>
                        <a:rPr lang="en-GB" sz="900" b="0" i="0" u="none" strike="noStrike">
                          <a:solidFill>
                            <a:srgbClr val="000000"/>
                          </a:solidFill>
                          <a:effectLst/>
                          <a:latin typeface="Calibri" panose="020F0502020204030204" pitchFamily="34" charset="0"/>
                        </a:rPr>
                        <a:t>Rainbows</a:t>
                      </a:r>
                    </a:p>
                  </a:txBody>
                  <a:tcPr marL="7770" marR="7770" marT="7770" marB="0" anchor="b">
                    <a:lnL w="6350" cap="flat" cmpd="sng" algn="ctr">
                      <a:solidFill>
                        <a:srgbClr val="70AD47"/>
                      </a:solidFill>
                      <a:prstDash val="solid"/>
                      <a:round/>
                      <a:headEnd type="none" w="med" len="med"/>
                      <a:tailEnd type="none" w="med" len="med"/>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endParaRPr lang="en-GB" sz="900" b="0" i="0" u="none" strike="noStrike">
                        <a:solidFill>
                          <a:srgbClr val="000000"/>
                        </a:solidFill>
                        <a:effectLst/>
                        <a:latin typeface="Calibri" panose="020F0502020204030204" pitchFamily="34" charset="0"/>
                      </a:endParaRP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ctr" fontAlgn="b"/>
                      <a:r>
                        <a:rPr lang="en-GB" sz="900" b="0" i="0" u="none" strike="noStrike">
                          <a:solidFill>
                            <a:srgbClr val="000000"/>
                          </a:solidFill>
                          <a:effectLst/>
                          <a:latin typeface="Calibri" panose="020F0502020204030204" pitchFamily="34" charset="0"/>
                        </a:rPr>
                        <a:t>2016</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w="6350" cap="flat" cmpd="sng" algn="ctr">
                      <a:solidFill>
                        <a:srgbClr val="70AD47"/>
                      </a:solidFill>
                      <a:prstDash val="solid"/>
                      <a:round/>
                      <a:headEnd type="none" w="med" len="med"/>
                      <a:tailEnd type="none" w="med" len="med"/>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extLst>
                  <a:ext uri="{0D108BD9-81ED-4DB2-BD59-A6C34878D82A}">
                    <a16:rowId xmlns:a16="http://schemas.microsoft.com/office/drawing/2014/main" val="714342282"/>
                  </a:ext>
                </a:extLst>
              </a:tr>
              <a:tr h="155405">
                <a:tc>
                  <a:txBody>
                    <a:bodyPr/>
                    <a:lstStyle/>
                    <a:p>
                      <a:pPr algn="l" fontAlgn="b"/>
                      <a:r>
                        <a:rPr lang="en-GB" sz="900" b="0" i="0" u="none" strike="noStrike">
                          <a:solidFill>
                            <a:srgbClr val="000000"/>
                          </a:solidFill>
                          <a:effectLst/>
                          <a:latin typeface="Calibri" panose="020F0502020204030204" pitchFamily="34" charset="0"/>
                        </a:rPr>
                        <a:t>Forget me not</a:t>
                      </a:r>
                    </a:p>
                  </a:txBody>
                  <a:tcPr marL="7770" marR="7770" marT="7770" marB="0" anchor="b">
                    <a:lnL w="6350" cap="flat" cmpd="sng" algn="ctr">
                      <a:solidFill>
                        <a:srgbClr val="70AD47"/>
                      </a:solidFill>
                      <a:prstDash val="solid"/>
                      <a:round/>
                      <a:headEnd type="none" w="med" len="med"/>
                      <a:tailEnd type="none" w="med" len="med"/>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endParaRPr lang="en-GB" sz="900" b="0" i="0" u="none" strike="noStrike">
                        <a:solidFill>
                          <a:srgbClr val="000000"/>
                        </a:solidFill>
                        <a:effectLst/>
                        <a:latin typeface="Calibri" panose="020F0502020204030204" pitchFamily="34" charset="0"/>
                      </a:endParaRP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ctr" fontAlgn="b"/>
                      <a:r>
                        <a:rPr lang="en-GB" sz="900" b="0" i="0" u="none" strike="noStrike">
                          <a:solidFill>
                            <a:srgbClr val="000000"/>
                          </a:solidFill>
                          <a:effectLst/>
                          <a:latin typeface="Calibri" panose="020F0502020204030204" pitchFamily="34" charset="0"/>
                        </a:rPr>
                        <a:t>2015</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w="6350" cap="flat" cmpd="sng" algn="ctr">
                      <a:solidFill>
                        <a:srgbClr val="70AD47"/>
                      </a:solidFill>
                      <a:prstDash val="solid"/>
                      <a:round/>
                      <a:headEnd type="none" w="med" len="med"/>
                      <a:tailEnd type="none" w="med" len="med"/>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extLst>
                  <a:ext uri="{0D108BD9-81ED-4DB2-BD59-A6C34878D82A}">
                    <a16:rowId xmlns:a16="http://schemas.microsoft.com/office/drawing/2014/main" val="4136182685"/>
                  </a:ext>
                </a:extLst>
              </a:tr>
              <a:tr h="155405">
                <a:tc>
                  <a:txBody>
                    <a:bodyPr/>
                    <a:lstStyle/>
                    <a:p>
                      <a:pPr algn="l" fontAlgn="b"/>
                      <a:r>
                        <a:rPr lang="en-GB" sz="900" b="0" i="0" u="none" strike="noStrike">
                          <a:solidFill>
                            <a:srgbClr val="000000"/>
                          </a:solidFill>
                          <a:effectLst/>
                          <a:latin typeface="Calibri" panose="020F0502020204030204" pitchFamily="34" charset="0"/>
                        </a:rPr>
                        <a:t>Francis House</a:t>
                      </a:r>
                    </a:p>
                  </a:txBody>
                  <a:tcPr marL="7770" marR="7770" marT="7770" marB="0" anchor="b">
                    <a:lnL w="6350" cap="flat" cmpd="sng" algn="ctr">
                      <a:solidFill>
                        <a:srgbClr val="70AD47"/>
                      </a:solidFill>
                      <a:prstDash val="solid"/>
                      <a:round/>
                      <a:headEnd type="none" w="med" len="med"/>
                      <a:tailEnd type="none" w="med" len="med"/>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endParaRPr lang="en-GB" sz="900" b="0" i="0" u="none" strike="noStrike">
                        <a:solidFill>
                          <a:srgbClr val="000000"/>
                        </a:solidFill>
                        <a:effectLst/>
                        <a:latin typeface="Calibri" panose="020F0502020204030204" pitchFamily="34" charset="0"/>
                      </a:endParaRP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ctr" fontAlgn="b"/>
                      <a:r>
                        <a:rPr lang="en-GB" sz="900" b="0" i="0" u="none" strike="noStrike">
                          <a:solidFill>
                            <a:srgbClr val="000000"/>
                          </a:solidFill>
                          <a:effectLst/>
                          <a:latin typeface="Calibri" panose="020F0502020204030204" pitchFamily="34" charset="0"/>
                        </a:rPr>
                        <a:t>2016</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w="6350" cap="flat" cmpd="sng" algn="ctr">
                      <a:solidFill>
                        <a:srgbClr val="70AD47"/>
                      </a:solidFill>
                      <a:prstDash val="solid"/>
                      <a:round/>
                      <a:headEnd type="none" w="med" len="med"/>
                      <a:tailEnd type="none" w="med" len="med"/>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extLst>
                  <a:ext uri="{0D108BD9-81ED-4DB2-BD59-A6C34878D82A}">
                    <a16:rowId xmlns:a16="http://schemas.microsoft.com/office/drawing/2014/main" val="3087598647"/>
                  </a:ext>
                </a:extLst>
              </a:tr>
              <a:tr h="155405">
                <a:tc>
                  <a:txBody>
                    <a:bodyPr/>
                    <a:lstStyle/>
                    <a:p>
                      <a:pPr algn="l" fontAlgn="b"/>
                      <a:r>
                        <a:rPr lang="en-GB" sz="900" b="0" i="0" u="none" strike="noStrike">
                          <a:solidFill>
                            <a:srgbClr val="000000"/>
                          </a:solidFill>
                          <a:effectLst/>
                          <a:latin typeface="Calibri" panose="020F0502020204030204" pitchFamily="34" charset="0"/>
                        </a:rPr>
                        <a:t>Haven House</a:t>
                      </a:r>
                    </a:p>
                  </a:txBody>
                  <a:tcPr marL="7770" marR="7770" marT="7770" marB="0" anchor="b">
                    <a:lnL w="6350" cap="flat" cmpd="sng" algn="ctr">
                      <a:solidFill>
                        <a:srgbClr val="70AD47"/>
                      </a:solidFill>
                      <a:prstDash val="solid"/>
                      <a:round/>
                      <a:headEnd type="none" w="med" len="med"/>
                      <a:tailEnd type="none" w="med" len="med"/>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endParaRPr lang="en-GB" sz="900" b="0" i="0" u="none" strike="noStrike">
                        <a:solidFill>
                          <a:srgbClr val="000000"/>
                        </a:solidFill>
                        <a:effectLst/>
                        <a:latin typeface="Calibri" panose="020F0502020204030204" pitchFamily="34" charset="0"/>
                      </a:endParaRP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ctr" fontAlgn="b"/>
                      <a:r>
                        <a:rPr lang="en-GB" sz="900" b="0" i="0" u="none" strike="noStrike">
                          <a:solidFill>
                            <a:srgbClr val="000000"/>
                          </a:solidFill>
                          <a:effectLst/>
                          <a:latin typeface="Calibri" panose="020F0502020204030204" pitchFamily="34" charset="0"/>
                        </a:rPr>
                        <a:t>2016</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w="6350" cap="flat" cmpd="sng" algn="ctr">
                      <a:solidFill>
                        <a:srgbClr val="70AD47"/>
                      </a:solidFill>
                      <a:prstDash val="solid"/>
                      <a:round/>
                      <a:headEnd type="none" w="med" len="med"/>
                      <a:tailEnd type="none" w="med" len="med"/>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extLst>
                  <a:ext uri="{0D108BD9-81ED-4DB2-BD59-A6C34878D82A}">
                    <a16:rowId xmlns:a16="http://schemas.microsoft.com/office/drawing/2014/main" val="147621652"/>
                  </a:ext>
                </a:extLst>
              </a:tr>
              <a:tr h="155405">
                <a:tc>
                  <a:txBody>
                    <a:bodyPr/>
                    <a:lstStyle/>
                    <a:p>
                      <a:pPr algn="l" fontAlgn="b"/>
                      <a:r>
                        <a:rPr lang="en-GB" sz="900" b="0" i="0" u="none" strike="noStrike">
                          <a:solidFill>
                            <a:srgbClr val="000000"/>
                          </a:solidFill>
                          <a:effectLst/>
                          <a:latin typeface="Calibri" panose="020F0502020204030204" pitchFamily="34" charset="0"/>
                        </a:rPr>
                        <a:t>Claire House</a:t>
                      </a:r>
                    </a:p>
                  </a:txBody>
                  <a:tcPr marL="7770" marR="7770" marT="7770" marB="0" anchor="b">
                    <a:lnL w="6350" cap="flat" cmpd="sng" algn="ctr">
                      <a:solidFill>
                        <a:srgbClr val="70AD47"/>
                      </a:solidFill>
                      <a:prstDash val="solid"/>
                      <a:round/>
                      <a:headEnd type="none" w="med" len="med"/>
                      <a:tailEnd type="none" w="med" len="med"/>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endParaRPr lang="en-GB" sz="900" b="0" i="0" u="none" strike="noStrike">
                        <a:solidFill>
                          <a:srgbClr val="000000"/>
                        </a:solidFill>
                        <a:effectLst/>
                        <a:latin typeface="Calibri" panose="020F0502020204030204" pitchFamily="34" charset="0"/>
                      </a:endParaRP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ctr" fontAlgn="b"/>
                      <a:r>
                        <a:rPr lang="en-GB" sz="900" b="0" i="0" u="none" strike="noStrike">
                          <a:solidFill>
                            <a:srgbClr val="000000"/>
                          </a:solidFill>
                          <a:effectLst/>
                          <a:latin typeface="Calibri" panose="020F0502020204030204" pitchFamily="34" charset="0"/>
                        </a:rPr>
                        <a:t>2015</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w="6350" cap="flat" cmpd="sng" algn="ctr">
                      <a:solidFill>
                        <a:srgbClr val="70AD47"/>
                      </a:solidFill>
                      <a:prstDash val="solid"/>
                      <a:round/>
                      <a:headEnd type="none" w="med" len="med"/>
                      <a:tailEnd type="none" w="med" len="med"/>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extLst>
                  <a:ext uri="{0D108BD9-81ED-4DB2-BD59-A6C34878D82A}">
                    <a16:rowId xmlns:a16="http://schemas.microsoft.com/office/drawing/2014/main" val="3387999120"/>
                  </a:ext>
                </a:extLst>
              </a:tr>
              <a:tr h="155405">
                <a:tc>
                  <a:txBody>
                    <a:bodyPr/>
                    <a:lstStyle/>
                    <a:p>
                      <a:pPr algn="l" fontAlgn="b"/>
                      <a:r>
                        <a:rPr lang="en-GB" sz="900" b="0" i="0" u="none" strike="noStrike">
                          <a:solidFill>
                            <a:srgbClr val="000000"/>
                          </a:solidFill>
                          <a:effectLst/>
                          <a:latin typeface="Calibri" panose="020F0502020204030204" pitchFamily="34" charset="0"/>
                        </a:rPr>
                        <a:t>Milton </a:t>
                      </a:r>
                    </a:p>
                  </a:txBody>
                  <a:tcPr marL="7770" marR="7770" marT="7770" marB="0" anchor="b">
                    <a:lnL w="6350" cap="flat" cmpd="sng" algn="ctr">
                      <a:solidFill>
                        <a:srgbClr val="70AD47"/>
                      </a:solidFill>
                      <a:prstDash val="solid"/>
                      <a:round/>
                      <a:headEnd type="none" w="med" len="med"/>
                      <a:tailEnd type="none" w="med" len="med"/>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endParaRPr lang="en-GB" sz="900" b="0" i="0" u="none" strike="noStrike">
                        <a:solidFill>
                          <a:srgbClr val="000000"/>
                        </a:solidFill>
                        <a:effectLst/>
                        <a:latin typeface="Calibri" panose="020F0502020204030204" pitchFamily="34" charset="0"/>
                      </a:endParaRP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ctr" fontAlgn="b"/>
                      <a:r>
                        <a:rPr lang="en-GB" sz="900" b="0" i="0" u="none" strike="noStrike">
                          <a:solidFill>
                            <a:srgbClr val="000000"/>
                          </a:solidFill>
                          <a:effectLst/>
                          <a:latin typeface="Calibri" panose="020F0502020204030204" pitchFamily="34" charset="0"/>
                        </a:rPr>
                        <a:t>2016</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w="6350" cap="flat" cmpd="sng" algn="ctr">
                      <a:solidFill>
                        <a:srgbClr val="70AD47"/>
                      </a:solidFill>
                      <a:prstDash val="solid"/>
                      <a:round/>
                      <a:headEnd type="none" w="med" len="med"/>
                      <a:tailEnd type="none" w="med" len="med"/>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extLst>
                  <a:ext uri="{0D108BD9-81ED-4DB2-BD59-A6C34878D82A}">
                    <a16:rowId xmlns:a16="http://schemas.microsoft.com/office/drawing/2014/main" val="2623586374"/>
                  </a:ext>
                </a:extLst>
              </a:tr>
              <a:tr h="155405">
                <a:tc>
                  <a:txBody>
                    <a:bodyPr/>
                    <a:lstStyle/>
                    <a:p>
                      <a:pPr algn="l" fontAlgn="b"/>
                      <a:r>
                        <a:rPr lang="en-GB" sz="900" b="0" i="0" u="none" strike="noStrike">
                          <a:solidFill>
                            <a:srgbClr val="000000"/>
                          </a:solidFill>
                          <a:effectLst/>
                          <a:latin typeface="Calibri" panose="020F0502020204030204" pitchFamily="34" charset="0"/>
                        </a:rPr>
                        <a:t>Little Havens</a:t>
                      </a:r>
                    </a:p>
                  </a:txBody>
                  <a:tcPr marL="7770" marR="7770" marT="7770" marB="0" anchor="b">
                    <a:lnL w="6350" cap="flat" cmpd="sng" algn="ctr">
                      <a:solidFill>
                        <a:srgbClr val="70AD47"/>
                      </a:solidFill>
                      <a:prstDash val="solid"/>
                      <a:round/>
                      <a:headEnd type="none" w="med" len="med"/>
                      <a:tailEnd type="none" w="med" len="med"/>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endParaRPr lang="en-GB" sz="900" b="0" i="0" u="none" strike="noStrike">
                        <a:solidFill>
                          <a:srgbClr val="000000"/>
                        </a:solidFill>
                        <a:effectLst/>
                        <a:latin typeface="Calibri" panose="020F0502020204030204" pitchFamily="34" charset="0"/>
                      </a:endParaRP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ctr" fontAlgn="b"/>
                      <a:r>
                        <a:rPr lang="en-GB" sz="900" b="0" i="0" u="none" strike="noStrike">
                          <a:solidFill>
                            <a:srgbClr val="000000"/>
                          </a:solidFill>
                          <a:effectLst/>
                          <a:latin typeface="Calibri" panose="020F0502020204030204" pitchFamily="34" charset="0"/>
                        </a:rPr>
                        <a:t>2017</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w="6350" cap="flat" cmpd="sng" algn="ctr">
                      <a:solidFill>
                        <a:srgbClr val="70AD47"/>
                      </a:solidFill>
                      <a:prstDash val="solid"/>
                      <a:round/>
                      <a:headEnd type="none" w="med" len="med"/>
                      <a:tailEnd type="none" w="med" len="med"/>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extLst>
                  <a:ext uri="{0D108BD9-81ED-4DB2-BD59-A6C34878D82A}">
                    <a16:rowId xmlns:a16="http://schemas.microsoft.com/office/drawing/2014/main" val="3780516481"/>
                  </a:ext>
                </a:extLst>
              </a:tr>
              <a:tr h="155405">
                <a:tc>
                  <a:txBody>
                    <a:bodyPr/>
                    <a:lstStyle/>
                    <a:p>
                      <a:pPr algn="l" fontAlgn="b"/>
                      <a:r>
                        <a:rPr lang="en-GB" sz="900" b="0" i="0" u="none" strike="noStrike">
                          <a:solidFill>
                            <a:srgbClr val="000000"/>
                          </a:solidFill>
                          <a:effectLst/>
                          <a:latin typeface="Calibri" panose="020F0502020204030204" pitchFamily="34" charset="0"/>
                        </a:rPr>
                        <a:t>Richard House</a:t>
                      </a:r>
                    </a:p>
                  </a:txBody>
                  <a:tcPr marL="7770" marR="7770" marT="7770" marB="0" anchor="b">
                    <a:lnL w="6350" cap="flat" cmpd="sng" algn="ctr">
                      <a:solidFill>
                        <a:srgbClr val="70AD47"/>
                      </a:solidFill>
                      <a:prstDash val="solid"/>
                      <a:round/>
                      <a:headEnd type="none" w="med" len="med"/>
                      <a:tailEnd type="none" w="med" len="med"/>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endParaRPr lang="en-GB" sz="900" b="0" i="0" u="none" strike="noStrike">
                        <a:solidFill>
                          <a:srgbClr val="000000"/>
                        </a:solidFill>
                        <a:effectLst/>
                        <a:latin typeface="Calibri" panose="020F0502020204030204" pitchFamily="34" charset="0"/>
                      </a:endParaRP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ctr" fontAlgn="b"/>
                      <a:r>
                        <a:rPr lang="en-GB" sz="900" b="0" i="0" u="none" strike="noStrike">
                          <a:solidFill>
                            <a:srgbClr val="000000"/>
                          </a:solidFill>
                          <a:effectLst/>
                          <a:latin typeface="Calibri" panose="020F0502020204030204" pitchFamily="34" charset="0"/>
                        </a:rPr>
                        <a:t>2016</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RI</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FFFF0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w="6350" cap="flat" cmpd="sng" algn="ctr">
                      <a:solidFill>
                        <a:srgbClr val="70AD47"/>
                      </a:solidFill>
                      <a:prstDash val="solid"/>
                      <a:round/>
                      <a:headEnd type="none" w="med" len="med"/>
                      <a:tailEnd type="none" w="med" len="med"/>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extLst>
                  <a:ext uri="{0D108BD9-81ED-4DB2-BD59-A6C34878D82A}">
                    <a16:rowId xmlns:a16="http://schemas.microsoft.com/office/drawing/2014/main" val="1398462263"/>
                  </a:ext>
                </a:extLst>
              </a:tr>
              <a:tr h="155405">
                <a:tc>
                  <a:txBody>
                    <a:bodyPr/>
                    <a:lstStyle/>
                    <a:p>
                      <a:pPr algn="l" fontAlgn="b"/>
                      <a:r>
                        <a:rPr lang="en-GB" sz="900" b="0" i="0" u="none" strike="noStrike">
                          <a:solidFill>
                            <a:srgbClr val="000000"/>
                          </a:solidFill>
                          <a:effectLst/>
                          <a:latin typeface="Calibri" panose="020F0502020204030204" pitchFamily="34" charset="0"/>
                        </a:rPr>
                        <a:t>Acorns</a:t>
                      </a:r>
                    </a:p>
                  </a:txBody>
                  <a:tcPr marL="7770" marR="7770" marT="7770" marB="0" anchor="b">
                    <a:lnL w="6350" cap="flat" cmpd="sng" algn="ctr">
                      <a:solidFill>
                        <a:srgbClr val="70AD47"/>
                      </a:solidFill>
                      <a:prstDash val="solid"/>
                      <a:round/>
                      <a:headEnd type="none" w="med" len="med"/>
                      <a:tailEnd type="none" w="med" len="med"/>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r>
                        <a:rPr lang="en-GB" sz="900" b="0" i="0" u="none" strike="noStrike">
                          <a:solidFill>
                            <a:srgbClr val="000000"/>
                          </a:solidFill>
                          <a:effectLst/>
                          <a:latin typeface="Calibri" panose="020F0502020204030204" pitchFamily="34" charset="0"/>
                        </a:rPr>
                        <a:t>Birmingham</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ctr" fontAlgn="b"/>
                      <a:r>
                        <a:rPr lang="en-GB" sz="900" b="0" i="0" u="none" strike="noStrike">
                          <a:solidFill>
                            <a:srgbClr val="000000"/>
                          </a:solidFill>
                          <a:effectLst/>
                          <a:latin typeface="Calibri" panose="020F0502020204030204" pitchFamily="34" charset="0"/>
                        </a:rPr>
                        <a:t>2016</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w="6350" cap="flat" cmpd="sng" algn="ctr">
                      <a:solidFill>
                        <a:srgbClr val="70AD47"/>
                      </a:solidFill>
                      <a:prstDash val="solid"/>
                      <a:round/>
                      <a:headEnd type="none" w="med" len="med"/>
                      <a:tailEnd type="none" w="med" len="med"/>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extLst>
                  <a:ext uri="{0D108BD9-81ED-4DB2-BD59-A6C34878D82A}">
                    <a16:rowId xmlns:a16="http://schemas.microsoft.com/office/drawing/2014/main" val="3212278567"/>
                  </a:ext>
                </a:extLst>
              </a:tr>
              <a:tr h="155405">
                <a:tc>
                  <a:txBody>
                    <a:bodyPr/>
                    <a:lstStyle/>
                    <a:p>
                      <a:pPr algn="l" fontAlgn="b"/>
                      <a:endParaRPr lang="en-GB" sz="900" b="0" i="0" u="none" strike="noStrike">
                        <a:solidFill>
                          <a:srgbClr val="000000"/>
                        </a:solidFill>
                        <a:effectLst/>
                        <a:latin typeface="Calibri" panose="020F0502020204030204" pitchFamily="34" charset="0"/>
                      </a:endParaRPr>
                    </a:p>
                  </a:txBody>
                  <a:tcPr marL="7770" marR="7770" marT="7770" marB="0" anchor="b">
                    <a:lnL w="6350" cap="flat" cmpd="sng" algn="ctr">
                      <a:solidFill>
                        <a:srgbClr val="70AD47"/>
                      </a:solidFill>
                      <a:prstDash val="solid"/>
                      <a:round/>
                      <a:headEnd type="none" w="med" len="med"/>
                      <a:tailEnd type="none" w="med" len="med"/>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r>
                        <a:rPr lang="en-GB" sz="900" b="0" i="0" u="none" strike="noStrike">
                          <a:solidFill>
                            <a:srgbClr val="000000"/>
                          </a:solidFill>
                          <a:effectLst/>
                          <a:latin typeface="Calibri" panose="020F0502020204030204" pitchFamily="34" charset="0"/>
                        </a:rPr>
                        <a:t>Black Country</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ctr" fontAlgn="b"/>
                      <a:r>
                        <a:rPr lang="en-GB" sz="900" b="0" i="0" u="none" strike="noStrike">
                          <a:solidFill>
                            <a:srgbClr val="000000"/>
                          </a:solidFill>
                          <a:effectLst/>
                          <a:latin typeface="Calibri" panose="020F0502020204030204" pitchFamily="34" charset="0"/>
                        </a:rPr>
                        <a:t>2016</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RI</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FFFF0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w="6350" cap="flat" cmpd="sng" algn="ctr">
                      <a:solidFill>
                        <a:srgbClr val="70AD47"/>
                      </a:solidFill>
                      <a:prstDash val="solid"/>
                      <a:round/>
                      <a:headEnd type="none" w="med" len="med"/>
                      <a:tailEnd type="none" w="med" len="med"/>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extLst>
                  <a:ext uri="{0D108BD9-81ED-4DB2-BD59-A6C34878D82A}">
                    <a16:rowId xmlns:a16="http://schemas.microsoft.com/office/drawing/2014/main" val="203587426"/>
                  </a:ext>
                </a:extLst>
              </a:tr>
              <a:tr h="155405">
                <a:tc>
                  <a:txBody>
                    <a:bodyPr/>
                    <a:lstStyle/>
                    <a:p>
                      <a:pPr algn="l" fontAlgn="b"/>
                      <a:endParaRPr lang="en-GB" sz="900" b="0" i="0" u="none" strike="noStrike">
                        <a:solidFill>
                          <a:srgbClr val="000000"/>
                        </a:solidFill>
                        <a:effectLst/>
                        <a:latin typeface="Calibri" panose="020F0502020204030204" pitchFamily="34" charset="0"/>
                      </a:endParaRPr>
                    </a:p>
                  </a:txBody>
                  <a:tcPr marL="7770" marR="7770" marT="7770" marB="0" anchor="b">
                    <a:lnL w="6350" cap="flat" cmpd="sng" algn="ctr">
                      <a:solidFill>
                        <a:srgbClr val="70AD47"/>
                      </a:solidFill>
                      <a:prstDash val="solid"/>
                      <a:round/>
                      <a:headEnd type="none" w="med" len="med"/>
                      <a:tailEnd type="none" w="med" len="med"/>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r>
                        <a:rPr lang="en-GB" sz="900" b="0" i="0" u="none" strike="noStrike">
                          <a:solidFill>
                            <a:srgbClr val="000000"/>
                          </a:solidFill>
                          <a:effectLst/>
                          <a:latin typeface="Calibri" panose="020F0502020204030204" pitchFamily="34" charset="0"/>
                        </a:rPr>
                        <a:t>Three Counties</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ctr" fontAlgn="b"/>
                      <a:r>
                        <a:rPr lang="en-GB" sz="900" b="0" i="0" u="none" strike="noStrike">
                          <a:solidFill>
                            <a:srgbClr val="000000"/>
                          </a:solidFill>
                          <a:effectLst/>
                          <a:latin typeface="Calibri" panose="020F0502020204030204" pitchFamily="34" charset="0"/>
                        </a:rPr>
                        <a:t>2016</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RI</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FFFF0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w="6350" cap="flat" cmpd="sng" algn="ctr">
                      <a:solidFill>
                        <a:srgbClr val="70AD47"/>
                      </a:solidFill>
                      <a:prstDash val="solid"/>
                      <a:round/>
                      <a:headEnd type="none" w="med" len="med"/>
                      <a:tailEnd type="none" w="med" len="med"/>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extLst>
                  <a:ext uri="{0D108BD9-81ED-4DB2-BD59-A6C34878D82A}">
                    <a16:rowId xmlns:a16="http://schemas.microsoft.com/office/drawing/2014/main" val="2211935385"/>
                  </a:ext>
                </a:extLst>
              </a:tr>
              <a:tr h="155405">
                <a:tc>
                  <a:txBody>
                    <a:bodyPr/>
                    <a:lstStyle/>
                    <a:p>
                      <a:pPr algn="l" fontAlgn="b"/>
                      <a:r>
                        <a:rPr lang="en-GB" sz="900" b="0" i="0" u="none" strike="noStrike">
                          <a:solidFill>
                            <a:srgbClr val="000000"/>
                          </a:solidFill>
                          <a:effectLst/>
                          <a:latin typeface="Calibri" panose="020F0502020204030204" pitchFamily="34" charset="0"/>
                        </a:rPr>
                        <a:t>Noahs Ark</a:t>
                      </a:r>
                    </a:p>
                  </a:txBody>
                  <a:tcPr marL="7770" marR="7770" marT="7770" marB="0" anchor="b">
                    <a:lnL w="6350" cap="flat" cmpd="sng" algn="ctr">
                      <a:solidFill>
                        <a:srgbClr val="70AD47"/>
                      </a:solidFill>
                      <a:prstDash val="solid"/>
                      <a:round/>
                      <a:headEnd type="none" w="med" len="med"/>
                      <a:tailEnd type="none" w="med" len="med"/>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endParaRPr lang="en-GB" sz="900" b="0" i="0" u="none" strike="noStrike">
                        <a:solidFill>
                          <a:srgbClr val="000000"/>
                        </a:solidFill>
                        <a:effectLst/>
                        <a:latin typeface="Calibri" panose="020F0502020204030204" pitchFamily="34" charset="0"/>
                      </a:endParaRP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ctr" fontAlgn="b"/>
                      <a:r>
                        <a:rPr lang="en-GB" sz="900" b="0" i="0" u="none" strike="noStrike">
                          <a:solidFill>
                            <a:srgbClr val="000000"/>
                          </a:solidFill>
                          <a:effectLst/>
                          <a:latin typeface="Calibri" panose="020F0502020204030204" pitchFamily="34" charset="0"/>
                        </a:rPr>
                        <a:t>2017</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w="6350" cap="flat" cmpd="sng" algn="ctr">
                      <a:solidFill>
                        <a:srgbClr val="70AD47"/>
                      </a:solidFill>
                      <a:prstDash val="solid"/>
                      <a:round/>
                      <a:headEnd type="none" w="med" len="med"/>
                      <a:tailEnd type="none" w="med" len="med"/>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extLst>
                  <a:ext uri="{0D108BD9-81ED-4DB2-BD59-A6C34878D82A}">
                    <a16:rowId xmlns:a16="http://schemas.microsoft.com/office/drawing/2014/main" val="2676617149"/>
                  </a:ext>
                </a:extLst>
              </a:tr>
              <a:tr h="155405">
                <a:tc>
                  <a:txBody>
                    <a:bodyPr/>
                    <a:lstStyle/>
                    <a:p>
                      <a:pPr algn="l" fontAlgn="b"/>
                      <a:r>
                        <a:rPr lang="en-GB" sz="900" b="0" i="0" u="none" strike="noStrike">
                          <a:solidFill>
                            <a:srgbClr val="000000"/>
                          </a:solidFill>
                          <a:effectLst/>
                          <a:latin typeface="Calibri" panose="020F0502020204030204" pitchFamily="34" charset="0"/>
                        </a:rPr>
                        <a:t>EACH</a:t>
                      </a:r>
                    </a:p>
                  </a:txBody>
                  <a:tcPr marL="7770" marR="7770" marT="7770" marB="0" anchor="b">
                    <a:lnL w="6350" cap="flat" cmpd="sng" algn="ctr">
                      <a:solidFill>
                        <a:srgbClr val="70AD47"/>
                      </a:solidFill>
                      <a:prstDash val="solid"/>
                      <a:round/>
                      <a:headEnd type="none" w="med" len="med"/>
                      <a:tailEnd type="none" w="med" len="med"/>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r>
                        <a:rPr lang="en-GB" sz="900" b="0" i="0" u="none" strike="noStrike">
                          <a:solidFill>
                            <a:srgbClr val="000000"/>
                          </a:solidFill>
                          <a:effectLst/>
                          <a:latin typeface="Calibri" panose="020F0502020204030204" pitchFamily="34" charset="0"/>
                        </a:rPr>
                        <a:t>Quidenham</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ctr" fontAlgn="b"/>
                      <a:r>
                        <a:rPr lang="en-GB" sz="900" b="0" i="0" u="none" strike="noStrike">
                          <a:solidFill>
                            <a:srgbClr val="000000"/>
                          </a:solidFill>
                          <a:effectLst/>
                          <a:latin typeface="Calibri" panose="020F0502020204030204" pitchFamily="34" charset="0"/>
                        </a:rPr>
                        <a:t>2016</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w="6350" cap="flat" cmpd="sng" algn="ctr">
                      <a:solidFill>
                        <a:srgbClr val="70AD47"/>
                      </a:solidFill>
                      <a:prstDash val="solid"/>
                      <a:round/>
                      <a:headEnd type="none" w="med" len="med"/>
                      <a:tailEnd type="none" w="med" len="med"/>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extLst>
                  <a:ext uri="{0D108BD9-81ED-4DB2-BD59-A6C34878D82A}">
                    <a16:rowId xmlns:a16="http://schemas.microsoft.com/office/drawing/2014/main" val="192470017"/>
                  </a:ext>
                </a:extLst>
              </a:tr>
              <a:tr h="155405">
                <a:tc>
                  <a:txBody>
                    <a:bodyPr/>
                    <a:lstStyle/>
                    <a:p>
                      <a:pPr algn="l" fontAlgn="b"/>
                      <a:r>
                        <a:rPr lang="en-GB" sz="900" b="0" i="0" u="none" strike="noStrike">
                          <a:solidFill>
                            <a:srgbClr val="000000"/>
                          </a:solidFill>
                          <a:effectLst/>
                          <a:latin typeface="Calibri" panose="020F0502020204030204" pitchFamily="34" charset="0"/>
                        </a:rPr>
                        <a:t>Hope</a:t>
                      </a:r>
                    </a:p>
                  </a:txBody>
                  <a:tcPr marL="7770" marR="7770" marT="7770" marB="0" anchor="b">
                    <a:lnL w="6350" cap="flat" cmpd="sng" algn="ctr">
                      <a:solidFill>
                        <a:srgbClr val="70AD47"/>
                      </a:solidFill>
                      <a:prstDash val="solid"/>
                      <a:round/>
                      <a:headEnd type="none" w="med" len="med"/>
                      <a:tailEnd type="none" w="med" len="med"/>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endParaRPr lang="en-GB" sz="900" b="0" i="0" u="none" strike="noStrike">
                        <a:solidFill>
                          <a:srgbClr val="000000"/>
                        </a:solidFill>
                        <a:effectLst/>
                        <a:latin typeface="Calibri" panose="020F0502020204030204" pitchFamily="34" charset="0"/>
                      </a:endParaRP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ctr" fontAlgn="b"/>
                      <a:r>
                        <a:rPr lang="en-GB" sz="900" b="0" i="0" u="none" strike="noStrike">
                          <a:solidFill>
                            <a:srgbClr val="000000"/>
                          </a:solidFill>
                          <a:effectLst/>
                          <a:latin typeface="Calibri" panose="020F0502020204030204" pitchFamily="34" charset="0"/>
                        </a:rPr>
                        <a:t>2016</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RI</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FFFF0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w="6350" cap="flat" cmpd="sng" algn="ctr">
                      <a:solidFill>
                        <a:srgbClr val="70AD47"/>
                      </a:solidFill>
                      <a:prstDash val="solid"/>
                      <a:round/>
                      <a:headEnd type="none" w="med" len="med"/>
                      <a:tailEnd type="none" w="med" len="med"/>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extLst>
                  <a:ext uri="{0D108BD9-81ED-4DB2-BD59-A6C34878D82A}">
                    <a16:rowId xmlns:a16="http://schemas.microsoft.com/office/drawing/2014/main" val="2277557754"/>
                  </a:ext>
                </a:extLst>
              </a:tr>
              <a:tr h="155405">
                <a:tc>
                  <a:txBody>
                    <a:bodyPr/>
                    <a:lstStyle/>
                    <a:p>
                      <a:pPr algn="l" fontAlgn="b"/>
                      <a:r>
                        <a:rPr lang="en-GB" sz="900" b="0" i="0" u="none" strike="noStrike">
                          <a:solidFill>
                            <a:srgbClr val="000000"/>
                          </a:solidFill>
                          <a:effectLst/>
                          <a:latin typeface="Calibri" panose="020F0502020204030204" pitchFamily="34" charset="0"/>
                        </a:rPr>
                        <a:t>Demelza</a:t>
                      </a:r>
                    </a:p>
                  </a:txBody>
                  <a:tcPr marL="7770" marR="7770" marT="7770" marB="0" anchor="b">
                    <a:lnL w="6350" cap="flat" cmpd="sng" algn="ctr">
                      <a:solidFill>
                        <a:srgbClr val="70AD47"/>
                      </a:solidFill>
                      <a:prstDash val="solid"/>
                      <a:round/>
                      <a:headEnd type="none" w="med" len="med"/>
                      <a:tailEnd type="none" w="med" len="med"/>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r>
                        <a:rPr lang="en-GB" sz="900" b="0" i="0" u="none" strike="noStrike">
                          <a:solidFill>
                            <a:srgbClr val="000000"/>
                          </a:solidFill>
                          <a:effectLst/>
                          <a:latin typeface="Calibri" panose="020F0502020204030204" pitchFamily="34" charset="0"/>
                        </a:rPr>
                        <a:t>Kent</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ctr" fontAlgn="b"/>
                      <a:r>
                        <a:rPr lang="en-GB" sz="900" b="0" i="0" u="none" strike="noStrike">
                          <a:solidFill>
                            <a:srgbClr val="000000"/>
                          </a:solidFill>
                          <a:effectLst/>
                          <a:latin typeface="Calibri" panose="020F0502020204030204" pitchFamily="34" charset="0"/>
                        </a:rPr>
                        <a:t>2016</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w="6350" cap="flat" cmpd="sng" algn="ctr">
                      <a:solidFill>
                        <a:srgbClr val="70AD47"/>
                      </a:solidFill>
                      <a:prstDash val="solid"/>
                      <a:round/>
                      <a:headEnd type="none" w="med" len="med"/>
                      <a:tailEnd type="none" w="med" len="med"/>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extLst>
                  <a:ext uri="{0D108BD9-81ED-4DB2-BD59-A6C34878D82A}">
                    <a16:rowId xmlns:a16="http://schemas.microsoft.com/office/drawing/2014/main" val="1329224658"/>
                  </a:ext>
                </a:extLst>
              </a:tr>
              <a:tr h="155405">
                <a:tc>
                  <a:txBody>
                    <a:bodyPr/>
                    <a:lstStyle/>
                    <a:p>
                      <a:pPr algn="l" fontAlgn="b"/>
                      <a:endParaRPr lang="en-GB" sz="900" b="0" i="0" u="none" strike="noStrike">
                        <a:solidFill>
                          <a:srgbClr val="000000"/>
                        </a:solidFill>
                        <a:effectLst/>
                        <a:latin typeface="Calibri" panose="020F0502020204030204" pitchFamily="34" charset="0"/>
                      </a:endParaRPr>
                    </a:p>
                  </a:txBody>
                  <a:tcPr marL="7770" marR="7770" marT="7770" marB="0" anchor="b">
                    <a:lnL w="6350" cap="flat" cmpd="sng" algn="ctr">
                      <a:solidFill>
                        <a:srgbClr val="70AD47"/>
                      </a:solidFill>
                      <a:prstDash val="solid"/>
                      <a:round/>
                      <a:headEnd type="none" w="med" len="med"/>
                      <a:tailEnd type="none" w="med" len="med"/>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r>
                        <a:rPr lang="en-GB" sz="900" b="0" i="0" u="none" strike="noStrike">
                          <a:solidFill>
                            <a:srgbClr val="000000"/>
                          </a:solidFill>
                          <a:effectLst/>
                          <a:latin typeface="Calibri" panose="020F0502020204030204" pitchFamily="34" charset="0"/>
                        </a:rPr>
                        <a:t>SE London</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ctr" fontAlgn="b"/>
                      <a:r>
                        <a:rPr lang="en-GB" sz="900" b="0" i="0" u="none" strike="noStrike">
                          <a:solidFill>
                            <a:srgbClr val="000000"/>
                          </a:solidFill>
                          <a:effectLst/>
                          <a:latin typeface="Calibri" panose="020F0502020204030204" pitchFamily="34" charset="0"/>
                        </a:rPr>
                        <a:t>2016</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Good</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tc>
                  <a:txBody>
                    <a:bodyPr/>
                    <a:lstStyle/>
                    <a:p>
                      <a:pPr algn="l" fontAlgn="b"/>
                      <a:r>
                        <a:rPr lang="en-GB" sz="900" b="0" i="0" u="none" strike="noStrike">
                          <a:solidFill>
                            <a:srgbClr val="000000"/>
                          </a:solidFill>
                          <a:effectLst/>
                          <a:latin typeface="Calibri" panose="020F0502020204030204" pitchFamily="34" charset="0"/>
                        </a:rPr>
                        <a:t>Outstanding</a:t>
                      </a:r>
                    </a:p>
                  </a:txBody>
                  <a:tcPr marL="7770" marR="7770" marT="7770" marB="0" anchor="b">
                    <a:lnL>
                      <a:noFill/>
                    </a:lnL>
                    <a:lnR>
                      <a:noFill/>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00B050"/>
                    </a:solidFill>
                  </a:tcPr>
                </a:tc>
                <a:tc>
                  <a:txBody>
                    <a:bodyPr/>
                    <a:lstStyle/>
                    <a:p>
                      <a:pPr algn="l" fontAlgn="b"/>
                      <a:r>
                        <a:rPr lang="en-GB" sz="900" b="0" i="0" u="none" strike="noStrike" dirty="0">
                          <a:solidFill>
                            <a:srgbClr val="000000"/>
                          </a:solidFill>
                          <a:effectLst/>
                          <a:latin typeface="Calibri" panose="020F0502020204030204" pitchFamily="34" charset="0"/>
                        </a:rPr>
                        <a:t>Good</a:t>
                      </a:r>
                    </a:p>
                  </a:txBody>
                  <a:tcPr marL="7770" marR="7770" marT="7770" marB="0" anchor="b">
                    <a:lnL>
                      <a:noFill/>
                    </a:lnL>
                    <a:lnR w="6350" cap="flat" cmpd="sng" algn="ctr">
                      <a:solidFill>
                        <a:srgbClr val="70AD47"/>
                      </a:solidFill>
                      <a:prstDash val="solid"/>
                      <a:round/>
                      <a:headEnd type="none" w="med" len="med"/>
                      <a:tailEnd type="none" w="med" len="med"/>
                    </a:lnR>
                    <a:lnT w="6350" cap="flat" cmpd="sng" algn="ctr">
                      <a:solidFill>
                        <a:srgbClr val="70AD47"/>
                      </a:solidFill>
                      <a:prstDash val="solid"/>
                      <a:round/>
                      <a:headEnd type="none" w="med" len="med"/>
                      <a:tailEnd type="none" w="med" len="med"/>
                    </a:lnT>
                    <a:lnB w="6350" cap="flat" cmpd="sng" algn="ctr">
                      <a:solidFill>
                        <a:srgbClr val="70AD47"/>
                      </a:solidFill>
                      <a:prstDash val="solid"/>
                      <a:round/>
                      <a:headEnd type="none" w="med" len="med"/>
                      <a:tailEnd type="none" w="med" len="med"/>
                    </a:lnB>
                    <a:solidFill>
                      <a:srgbClr val="92D050"/>
                    </a:solidFill>
                  </a:tcPr>
                </a:tc>
                <a:extLst>
                  <a:ext uri="{0D108BD9-81ED-4DB2-BD59-A6C34878D82A}">
                    <a16:rowId xmlns:a16="http://schemas.microsoft.com/office/drawing/2014/main" val="4257880810"/>
                  </a:ext>
                </a:extLst>
              </a:tr>
            </a:tbl>
          </a:graphicData>
        </a:graphic>
      </p:graphicFrame>
    </p:spTree>
    <p:extLst>
      <p:ext uri="{BB962C8B-B14F-4D97-AF65-F5344CB8AC3E}">
        <p14:creationId xmlns:p14="http://schemas.microsoft.com/office/powerpoint/2010/main" val="645315073"/>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flipV="1">
            <a:off x="965200" y="-30480"/>
            <a:ext cx="0" cy="74472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679704" y="1105408"/>
            <a:ext cx="570992" cy="570992"/>
          </a:xfrm>
          <a:prstGeom prst="ellipse">
            <a:avLst/>
          </a:prstGeom>
          <a:solidFill>
            <a:srgbClr val="A6C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1358475" y="1078431"/>
            <a:ext cx="8206451" cy="523220"/>
          </a:xfrm>
          <a:prstGeom prst="rect">
            <a:avLst/>
          </a:prstGeom>
          <a:noFill/>
        </p:spPr>
        <p:txBody>
          <a:bodyPr wrap="square" rtlCol="0">
            <a:spAutoFit/>
          </a:bodyPr>
          <a:lstStyle/>
          <a:p>
            <a:r>
              <a:rPr lang="en-GB" sz="2800" b="1" dirty="0" smtClean="0">
                <a:solidFill>
                  <a:srgbClr val="A6CE39"/>
                </a:solidFill>
                <a:latin typeface="Hand Of Sean" pitchFamily="2" charset="0"/>
              </a:rPr>
              <a:t>Guidance and Framework – the fundamentals</a:t>
            </a:r>
            <a:endParaRPr lang="en-GB" sz="2800" b="1" dirty="0">
              <a:solidFill>
                <a:srgbClr val="A6CE39"/>
              </a:solidFill>
              <a:latin typeface="Hand Of Sean" pitchFamily="2" charset="0"/>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55802" y="253568"/>
            <a:ext cx="1794719" cy="470170"/>
          </a:xfrm>
          <a:prstGeom prst="rect">
            <a:avLst/>
          </a:prstGeom>
        </p:spPr>
      </p:pic>
      <p:sp>
        <p:nvSpPr>
          <p:cNvPr id="2" name="TextBox 1"/>
          <p:cNvSpPr txBox="1"/>
          <p:nvPr/>
        </p:nvSpPr>
        <p:spPr>
          <a:xfrm>
            <a:off x="3943350" y="1676400"/>
            <a:ext cx="2110578" cy="461665"/>
          </a:xfrm>
          <a:prstGeom prst="rect">
            <a:avLst/>
          </a:prstGeom>
          <a:noFill/>
        </p:spPr>
        <p:txBody>
          <a:bodyPr wrap="none" rtlCol="0">
            <a:spAutoFit/>
          </a:bodyPr>
          <a:lstStyle/>
          <a:p>
            <a:r>
              <a:rPr lang="en-GB" sz="2400" u="sng" dirty="0" smtClean="0">
                <a:solidFill>
                  <a:srgbClr val="842B86"/>
                </a:solidFill>
              </a:rPr>
              <a:t>3 key questions</a:t>
            </a:r>
            <a:endParaRPr lang="en-GB" sz="2400" u="sng" dirty="0">
              <a:solidFill>
                <a:srgbClr val="842B86"/>
              </a:solidFill>
            </a:endParaRPr>
          </a:p>
        </p:txBody>
      </p:sp>
      <p:sp>
        <p:nvSpPr>
          <p:cNvPr id="4" name="TextBox 3"/>
          <p:cNvSpPr txBox="1"/>
          <p:nvPr/>
        </p:nvSpPr>
        <p:spPr>
          <a:xfrm>
            <a:off x="965200" y="2284442"/>
            <a:ext cx="7785321" cy="3139321"/>
          </a:xfrm>
          <a:prstGeom prst="rect">
            <a:avLst/>
          </a:prstGeom>
          <a:noFill/>
        </p:spPr>
        <p:txBody>
          <a:bodyPr wrap="square" rtlCol="0">
            <a:spAutoFit/>
          </a:bodyPr>
          <a:lstStyle/>
          <a:p>
            <a:pPr marL="285750" indent="-285750">
              <a:buFont typeface="Arial" panose="020B0604020202020204" pitchFamily="34" charset="0"/>
              <a:buChar char="•"/>
            </a:pPr>
            <a:r>
              <a:rPr lang="en-GB" dirty="0"/>
              <a:t>C1. How does the service ensure that people are treated with kindness, dignity, respect and compassion, and that they are given emotional support when needed</a:t>
            </a:r>
            <a:r>
              <a:rPr lang="en-GB" dirty="0" smtClean="0"/>
              <a:t>?</a:t>
            </a:r>
          </a:p>
          <a:p>
            <a:endParaRPr lang="en-GB" dirty="0"/>
          </a:p>
          <a:p>
            <a:pPr marL="285750" indent="-285750">
              <a:buFont typeface="Arial" panose="020B0604020202020204" pitchFamily="34" charset="0"/>
              <a:buChar char="•"/>
            </a:pPr>
            <a:r>
              <a:rPr lang="en-GB" dirty="0"/>
              <a:t>C2. How does the service support people to express their views and be actively involved in making decisions about their care, </a:t>
            </a:r>
            <a:r>
              <a:rPr lang="en-GB" dirty="0" smtClean="0"/>
              <a:t>support </a:t>
            </a:r>
            <a:r>
              <a:rPr lang="en-GB" dirty="0"/>
              <a:t>and treatment as far as possible</a:t>
            </a:r>
            <a:r>
              <a:rPr lang="en-GB" dirty="0" smtClean="0"/>
              <a:t>?</a:t>
            </a:r>
          </a:p>
          <a:p>
            <a:endParaRPr lang="en-GB" dirty="0"/>
          </a:p>
          <a:p>
            <a:pPr marL="285750" indent="-285750">
              <a:buFont typeface="Arial" panose="020B0604020202020204" pitchFamily="34" charset="0"/>
              <a:buChar char="•"/>
            </a:pPr>
            <a:r>
              <a:rPr lang="en-GB" dirty="0"/>
              <a:t>C3. How is people’s privacy and dignity respected and promoted?</a:t>
            </a:r>
            <a:endParaRPr lang="en-GB" dirty="0" smtClean="0"/>
          </a:p>
          <a:p>
            <a:endParaRPr lang="en-GB" dirty="0" smtClean="0"/>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2392341749"/>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flipV="1">
            <a:off x="965200" y="-30480"/>
            <a:ext cx="0" cy="74472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679704" y="1105408"/>
            <a:ext cx="570992" cy="570992"/>
          </a:xfrm>
          <a:prstGeom prst="ellipse">
            <a:avLst/>
          </a:prstGeom>
          <a:solidFill>
            <a:srgbClr val="A6C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1358475" y="1078431"/>
            <a:ext cx="8206451" cy="523220"/>
          </a:xfrm>
          <a:prstGeom prst="rect">
            <a:avLst/>
          </a:prstGeom>
          <a:noFill/>
        </p:spPr>
        <p:txBody>
          <a:bodyPr wrap="square" rtlCol="0">
            <a:spAutoFit/>
          </a:bodyPr>
          <a:lstStyle/>
          <a:p>
            <a:r>
              <a:rPr lang="en-GB" sz="2800" b="1" dirty="0" smtClean="0">
                <a:solidFill>
                  <a:srgbClr val="A6CE39"/>
                </a:solidFill>
                <a:latin typeface="Hand Of Sean" pitchFamily="2" charset="0"/>
              </a:rPr>
              <a:t>Guidance and Framework – the fundamentals</a:t>
            </a:r>
            <a:endParaRPr lang="en-GB" sz="2800" b="1" dirty="0">
              <a:solidFill>
                <a:srgbClr val="A6CE39"/>
              </a:solidFill>
              <a:latin typeface="Hand Of Sean" pitchFamily="2" charset="0"/>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55802" y="253568"/>
            <a:ext cx="1794719" cy="470170"/>
          </a:xfrm>
          <a:prstGeom prst="rect">
            <a:avLst/>
          </a:prstGeom>
        </p:spPr>
      </p:pic>
      <p:sp>
        <p:nvSpPr>
          <p:cNvPr id="4" name="TextBox 3"/>
          <p:cNvSpPr txBox="1"/>
          <p:nvPr/>
        </p:nvSpPr>
        <p:spPr>
          <a:xfrm>
            <a:off x="965200" y="1809583"/>
            <a:ext cx="7785321" cy="5016758"/>
          </a:xfrm>
          <a:prstGeom prst="rect">
            <a:avLst/>
          </a:prstGeom>
          <a:noFill/>
        </p:spPr>
        <p:txBody>
          <a:bodyPr wrap="square" rtlCol="0">
            <a:spAutoFit/>
          </a:bodyPr>
          <a:lstStyle/>
          <a:p>
            <a:pPr marL="285750" indent="-285750">
              <a:buFont typeface="Arial" panose="020B0604020202020204" pitchFamily="34" charset="0"/>
              <a:buChar char="•"/>
            </a:pPr>
            <a:r>
              <a:rPr lang="en-GB" sz="2000" dirty="0"/>
              <a:t>C1. How does the service ensure that people are treated with kindness, dignity, respect and compassion, and that they are given emotional support when needed?</a:t>
            </a:r>
          </a:p>
          <a:p>
            <a:pPr marL="285750" indent="-285750">
              <a:buFont typeface="Arial" panose="020B0604020202020204" pitchFamily="34" charset="0"/>
              <a:buChar char="•"/>
            </a:pPr>
            <a:endParaRPr lang="en-GB" sz="2000" dirty="0" smtClean="0"/>
          </a:p>
          <a:p>
            <a:pPr marL="285750" indent="-285750">
              <a:buFont typeface="Arial" panose="020B0604020202020204" pitchFamily="34" charset="0"/>
              <a:buChar char="•"/>
            </a:pPr>
            <a:r>
              <a:rPr lang="en-GB" sz="2000" dirty="0" smtClean="0"/>
              <a:t>Prompts include:</a:t>
            </a:r>
          </a:p>
          <a:p>
            <a:pPr marL="742950" lvl="1" indent="-285750">
              <a:buFont typeface="Arial" panose="020B0604020202020204" pitchFamily="34" charset="0"/>
              <a:buChar char="•"/>
            </a:pPr>
            <a:r>
              <a:rPr lang="en-GB" sz="2000" dirty="0" smtClean="0"/>
              <a:t>Understanding of personal, cultural, spiritual needs</a:t>
            </a:r>
          </a:p>
          <a:p>
            <a:pPr marL="742950" lvl="1" indent="-285750">
              <a:buFont typeface="Arial" panose="020B0604020202020204" pitchFamily="34" charset="0"/>
              <a:buChar char="•"/>
            </a:pPr>
            <a:r>
              <a:rPr lang="en-GB" sz="2000" dirty="0" smtClean="0"/>
              <a:t>Sharing information between different services</a:t>
            </a:r>
          </a:p>
          <a:p>
            <a:pPr marL="742950" lvl="1" indent="-285750">
              <a:buFont typeface="Arial" panose="020B0604020202020204" pitchFamily="34" charset="0"/>
              <a:buChar char="•"/>
            </a:pPr>
            <a:r>
              <a:rPr lang="en-GB" sz="2000" dirty="0" smtClean="0"/>
              <a:t>Time to be respectful with service users (safe staffing levels)</a:t>
            </a:r>
          </a:p>
          <a:p>
            <a:pPr marL="742950" lvl="1" indent="-285750">
              <a:buFont typeface="Arial" panose="020B0604020202020204" pitchFamily="34" charset="0"/>
              <a:buChar char="•"/>
            </a:pPr>
            <a:r>
              <a:rPr lang="en-GB" sz="2000" dirty="0" smtClean="0"/>
              <a:t>Raising Concerns</a:t>
            </a:r>
          </a:p>
          <a:p>
            <a:pPr marL="742950" lvl="1" indent="-285750">
              <a:buFont typeface="Arial" panose="020B0604020202020204" pitchFamily="34" charset="0"/>
              <a:buChar char="•"/>
            </a:pPr>
            <a:r>
              <a:rPr lang="en-GB" sz="2000" dirty="0" smtClean="0"/>
              <a:t>Privacy, dignity and respect</a:t>
            </a:r>
            <a:endParaRPr lang="en-GB" sz="2000" dirty="0"/>
          </a:p>
          <a:p>
            <a:pPr marL="285750" indent="-285750">
              <a:buFont typeface="Arial" panose="020B0604020202020204" pitchFamily="34" charset="0"/>
              <a:buChar char="•"/>
            </a:pPr>
            <a:r>
              <a:rPr lang="en-GB" sz="2000" dirty="0" smtClean="0"/>
              <a:t>To think about:</a:t>
            </a:r>
          </a:p>
          <a:p>
            <a:pPr marL="742950" lvl="1" indent="-285750">
              <a:buFont typeface="Arial" panose="020B0604020202020204" pitchFamily="34" charset="0"/>
              <a:buChar char="•"/>
            </a:pPr>
            <a:r>
              <a:rPr lang="en-GB" sz="2000" dirty="0" smtClean="0"/>
              <a:t>Using the “</a:t>
            </a:r>
            <a:r>
              <a:rPr lang="en-GB" sz="2000" i="1" dirty="0" smtClean="0"/>
              <a:t>making every contact count” </a:t>
            </a:r>
            <a:r>
              <a:rPr lang="en-GB" sz="2000" dirty="0" smtClean="0"/>
              <a:t>tool</a:t>
            </a:r>
            <a:endParaRPr lang="en-GB" sz="2000" dirty="0"/>
          </a:p>
          <a:p>
            <a:pPr marL="742950" lvl="1" indent="-285750">
              <a:buFont typeface="Arial" panose="020B0604020202020204" pitchFamily="34" charset="0"/>
              <a:buChar char="•"/>
            </a:pPr>
            <a:r>
              <a:rPr lang="en-GB" sz="2000" dirty="0" smtClean="0"/>
              <a:t>Safe staffing levels</a:t>
            </a:r>
          </a:p>
          <a:p>
            <a:pPr marL="742950" lvl="1" indent="-285750">
              <a:buFont typeface="Arial" panose="020B0604020202020204" pitchFamily="34" charset="0"/>
              <a:buChar char="•"/>
            </a:pPr>
            <a:r>
              <a:rPr lang="en-GB" sz="2000" dirty="0" smtClean="0"/>
              <a:t>Wishes and preferences in the environment</a:t>
            </a:r>
          </a:p>
          <a:p>
            <a:pPr marL="742950" lvl="1" indent="-285750">
              <a:buFont typeface="Arial" panose="020B0604020202020204" pitchFamily="34" charset="0"/>
              <a:buChar char="•"/>
            </a:pPr>
            <a:r>
              <a:rPr lang="en-GB" sz="2000" dirty="0" smtClean="0"/>
              <a:t>Are children considered to be children first and foremost</a:t>
            </a:r>
            <a:endParaRPr lang="en-GB" sz="2000" dirty="0"/>
          </a:p>
          <a:p>
            <a:pPr marL="285750" indent="-285750">
              <a:buFont typeface="Arial" panose="020B0604020202020204" pitchFamily="34" charset="0"/>
              <a:buChar char="•"/>
            </a:pPr>
            <a:endParaRPr lang="en-GB" sz="2000" dirty="0"/>
          </a:p>
        </p:txBody>
      </p:sp>
    </p:spTree>
    <p:extLst>
      <p:ext uri="{BB962C8B-B14F-4D97-AF65-F5344CB8AC3E}">
        <p14:creationId xmlns:p14="http://schemas.microsoft.com/office/powerpoint/2010/main" val="3689505614"/>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flipV="1">
            <a:off x="965200" y="-30480"/>
            <a:ext cx="0" cy="74472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679704" y="1105408"/>
            <a:ext cx="570992" cy="570992"/>
          </a:xfrm>
          <a:prstGeom prst="ellipse">
            <a:avLst/>
          </a:prstGeom>
          <a:solidFill>
            <a:srgbClr val="A6C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1358475" y="1078431"/>
            <a:ext cx="8206451" cy="523220"/>
          </a:xfrm>
          <a:prstGeom prst="rect">
            <a:avLst/>
          </a:prstGeom>
          <a:noFill/>
        </p:spPr>
        <p:txBody>
          <a:bodyPr wrap="square" rtlCol="0">
            <a:spAutoFit/>
          </a:bodyPr>
          <a:lstStyle/>
          <a:p>
            <a:r>
              <a:rPr lang="en-GB" sz="2800" b="1" dirty="0" smtClean="0">
                <a:solidFill>
                  <a:srgbClr val="A6CE39"/>
                </a:solidFill>
                <a:latin typeface="Hand Of Sean" pitchFamily="2" charset="0"/>
              </a:rPr>
              <a:t>Guidance and Framework – the fundamentals</a:t>
            </a:r>
            <a:endParaRPr lang="en-GB" sz="2800" b="1" dirty="0">
              <a:solidFill>
                <a:srgbClr val="A6CE39"/>
              </a:solidFill>
              <a:latin typeface="Hand Of Sean" pitchFamily="2" charset="0"/>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55802" y="253568"/>
            <a:ext cx="1794719" cy="470170"/>
          </a:xfrm>
          <a:prstGeom prst="rect">
            <a:avLst/>
          </a:prstGeom>
        </p:spPr>
      </p:pic>
      <p:sp>
        <p:nvSpPr>
          <p:cNvPr id="4" name="TextBox 3"/>
          <p:cNvSpPr txBox="1"/>
          <p:nvPr/>
        </p:nvSpPr>
        <p:spPr>
          <a:xfrm>
            <a:off x="965200" y="1601651"/>
            <a:ext cx="7785321" cy="6370975"/>
          </a:xfrm>
          <a:prstGeom prst="rect">
            <a:avLst/>
          </a:prstGeom>
          <a:noFill/>
        </p:spPr>
        <p:txBody>
          <a:bodyPr wrap="square" rtlCol="0">
            <a:spAutoFit/>
          </a:bodyPr>
          <a:lstStyle/>
          <a:p>
            <a:endParaRPr lang="en-GB" sz="2400" dirty="0"/>
          </a:p>
          <a:p>
            <a:pPr marL="285750" indent="-285750">
              <a:buFont typeface="Arial" panose="020B0604020202020204" pitchFamily="34" charset="0"/>
              <a:buChar char="•"/>
            </a:pPr>
            <a:r>
              <a:rPr lang="en-GB" sz="2400" dirty="0" smtClean="0"/>
              <a:t>C2. </a:t>
            </a:r>
            <a:r>
              <a:rPr lang="en-GB" sz="2400" dirty="0"/>
              <a:t>How does the service support people to express their views and be actively involved in making decisions about their care, support and treatment as far as possible?</a:t>
            </a:r>
          </a:p>
          <a:p>
            <a:pPr marL="285750" indent="-285750">
              <a:buFont typeface="Arial" panose="020B0604020202020204" pitchFamily="34" charset="0"/>
              <a:buChar char="•"/>
            </a:pPr>
            <a:endParaRPr lang="en-GB" sz="2400" dirty="0" smtClean="0"/>
          </a:p>
          <a:p>
            <a:pPr marL="285750" indent="-285750">
              <a:buFont typeface="Arial" panose="020B0604020202020204" pitchFamily="34" charset="0"/>
              <a:buChar char="•"/>
            </a:pPr>
            <a:r>
              <a:rPr lang="en-GB" sz="2400" dirty="0" smtClean="0"/>
              <a:t>Prompts include:</a:t>
            </a:r>
          </a:p>
          <a:p>
            <a:pPr marL="742950" lvl="1" indent="-285750">
              <a:buFont typeface="Arial" panose="020B0604020202020204" pitchFamily="34" charset="0"/>
              <a:buChar char="•"/>
            </a:pPr>
            <a:r>
              <a:rPr lang="en-GB" sz="2400" dirty="0" smtClean="0"/>
              <a:t>Assessing and responding to patient risk</a:t>
            </a:r>
          </a:p>
          <a:p>
            <a:pPr marL="742950" lvl="1" indent="-285750">
              <a:buFont typeface="Arial" panose="020B0604020202020204" pitchFamily="34" charset="0"/>
              <a:buChar char="•"/>
            </a:pPr>
            <a:r>
              <a:rPr lang="en-GB" sz="2400" dirty="0" smtClean="0"/>
              <a:t>Nurse and Medical Staffing – skill mix</a:t>
            </a:r>
          </a:p>
          <a:p>
            <a:pPr marL="742950" lvl="1" indent="-285750">
              <a:buFont typeface="Arial" panose="020B0604020202020204" pitchFamily="34" charset="0"/>
              <a:buChar char="•"/>
            </a:pPr>
            <a:endParaRPr lang="en-GB" sz="2400" dirty="0" smtClean="0"/>
          </a:p>
          <a:p>
            <a:pPr marL="285750" indent="-285750">
              <a:buFont typeface="Arial" panose="020B0604020202020204" pitchFamily="34" charset="0"/>
              <a:buChar char="•"/>
            </a:pPr>
            <a:r>
              <a:rPr lang="en-GB" sz="2400" dirty="0" smtClean="0"/>
              <a:t>To think about:</a:t>
            </a:r>
          </a:p>
          <a:p>
            <a:pPr marL="742950" lvl="1" indent="-285750">
              <a:buFont typeface="Arial" panose="020B0604020202020204" pitchFamily="34" charset="0"/>
              <a:buChar char="•"/>
            </a:pPr>
            <a:r>
              <a:rPr lang="en-GB" sz="2400" dirty="0" smtClean="0"/>
              <a:t>Accessing appropriate medical input</a:t>
            </a:r>
          </a:p>
          <a:p>
            <a:pPr marL="742950" lvl="1" indent="-285750">
              <a:buFont typeface="Arial" panose="020B0604020202020204" pitchFamily="34" charset="0"/>
              <a:buChar char="•"/>
            </a:pPr>
            <a:r>
              <a:rPr lang="en-GB" sz="2400" dirty="0" smtClean="0"/>
              <a:t>RCN standards on staffing levels</a:t>
            </a:r>
          </a:p>
          <a:p>
            <a:pPr marL="742950" lvl="1" indent="-285750">
              <a:buFont typeface="Arial" panose="020B0604020202020204" pitchFamily="34" charset="0"/>
              <a:buChar char="•"/>
            </a:pPr>
            <a:r>
              <a:rPr lang="en-GB" sz="2400" dirty="0" smtClean="0"/>
              <a:t>One qualified children's nurse on each shift</a:t>
            </a:r>
          </a:p>
          <a:p>
            <a:pPr marL="742950" lvl="1" indent="-285750">
              <a:buFont typeface="Arial" panose="020B0604020202020204" pitchFamily="34" charset="0"/>
              <a:buChar char="•"/>
            </a:pPr>
            <a:r>
              <a:rPr lang="en-GB" sz="2400" dirty="0" smtClean="0"/>
              <a:t>Pat Testing, Gas Safety, lighting at work </a:t>
            </a:r>
            <a:r>
              <a:rPr lang="en-GB" sz="2400" dirty="0" err="1" smtClean="0"/>
              <a:t>etc</a:t>
            </a:r>
            <a:endParaRPr lang="en-GB" sz="2400" dirty="0"/>
          </a:p>
          <a:p>
            <a:pPr marL="742950" lvl="1" indent="-285750">
              <a:buFont typeface="Arial" panose="020B0604020202020204" pitchFamily="34" charset="0"/>
              <a:buChar char="•"/>
            </a:pPr>
            <a:endParaRPr lang="en-GB" sz="2400" dirty="0"/>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endParaRPr lang="en-GB" sz="2400" dirty="0"/>
          </a:p>
        </p:txBody>
      </p:sp>
    </p:spTree>
    <p:extLst>
      <p:ext uri="{BB962C8B-B14F-4D97-AF65-F5344CB8AC3E}">
        <p14:creationId xmlns:p14="http://schemas.microsoft.com/office/powerpoint/2010/main" val="2227736920"/>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flipV="1">
            <a:off x="965200" y="-30480"/>
            <a:ext cx="0" cy="744728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679704" y="1105408"/>
            <a:ext cx="570992" cy="570992"/>
          </a:xfrm>
          <a:prstGeom prst="ellipse">
            <a:avLst/>
          </a:prstGeom>
          <a:solidFill>
            <a:srgbClr val="A6CE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1358475" y="1078431"/>
            <a:ext cx="8206451" cy="523220"/>
          </a:xfrm>
          <a:prstGeom prst="rect">
            <a:avLst/>
          </a:prstGeom>
          <a:noFill/>
        </p:spPr>
        <p:txBody>
          <a:bodyPr wrap="square" rtlCol="0">
            <a:spAutoFit/>
          </a:bodyPr>
          <a:lstStyle/>
          <a:p>
            <a:r>
              <a:rPr lang="en-GB" sz="2800" b="1" dirty="0" smtClean="0">
                <a:solidFill>
                  <a:srgbClr val="A6CE39"/>
                </a:solidFill>
                <a:latin typeface="Hand Of Sean" pitchFamily="2" charset="0"/>
              </a:rPr>
              <a:t>Guidance and Framework – the fundamentals</a:t>
            </a:r>
            <a:endParaRPr lang="en-GB" sz="2800" b="1" dirty="0">
              <a:solidFill>
                <a:srgbClr val="A6CE39"/>
              </a:solidFill>
              <a:latin typeface="Hand Of Sean" pitchFamily="2" charset="0"/>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55802" y="253568"/>
            <a:ext cx="1794719" cy="470170"/>
          </a:xfrm>
          <a:prstGeom prst="rect">
            <a:avLst/>
          </a:prstGeom>
        </p:spPr>
      </p:pic>
      <p:sp>
        <p:nvSpPr>
          <p:cNvPr id="4" name="TextBox 3"/>
          <p:cNvSpPr txBox="1"/>
          <p:nvPr/>
        </p:nvSpPr>
        <p:spPr>
          <a:xfrm>
            <a:off x="965200" y="1340041"/>
            <a:ext cx="7785321" cy="7109639"/>
          </a:xfrm>
          <a:prstGeom prst="rect">
            <a:avLst/>
          </a:prstGeom>
          <a:noFill/>
        </p:spPr>
        <p:txBody>
          <a:bodyPr wrap="square" rtlCol="0">
            <a:spAutoFit/>
          </a:bodyPr>
          <a:lstStyle/>
          <a:p>
            <a:endParaRPr lang="en-GB" sz="2400" dirty="0"/>
          </a:p>
          <a:p>
            <a:pPr marL="285750" indent="-285750">
              <a:buFont typeface="Arial" panose="020B0604020202020204" pitchFamily="34" charset="0"/>
              <a:buChar char="•"/>
            </a:pPr>
            <a:r>
              <a:rPr lang="en-GB" sz="2400" dirty="0"/>
              <a:t>C3. How is people’s privacy and dignity respected and promoted?</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smtClean="0"/>
              <a:t>Prompts include:</a:t>
            </a:r>
          </a:p>
          <a:p>
            <a:pPr marL="742950" lvl="1" indent="-285750">
              <a:buFont typeface="Arial" panose="020B0604020202020204" pitchFamily="34" charset="0"/>
              <a:buChar char="•"/>
            </a:pPr>
            <a:r>
              <a:rPr lang="en-GB" sz="2400" dirty="0" smtClean="0"/>
              <a:t>Privacy Dignity and Respect</a:t>
            </a:r>
          </a:p>
          <a:p>
            <a:pPr marL="742950" lvl="1" indent="-285750">
              <a:buFont typeface="Arial" panose="020B0604020202020204" pitchFamily="34" charset="0"/>
              <a:buChar char="•"/>
            </a:pPr>
            <a:r>
              <a:rPr lang="en-GB" sz="2400" dirty="0" smtClean="0"/>
              <a:t>Responding timely and compassionately when people are in pain, discomfort or emotional </a:t>
            </a:r>
          </a:p>
          <a:p>
            <a:pPr marL="742950" lvl="1" indent="-285750">
              <a:buFont typeface="Arial" panose="020B0604020202020204" pitchFamily="34" charset="0"/>
              <a:buChar char="•"/>
            </a:pPr>
            <a:r>
              <a:rPr lang="en-GB" sz="2400" dirty="0" smtClean="0"/>
              <a:t>Confidentiality and choices</a:t>
            </a:r>
          </a:p>
          <a:p>
            <a:pPr marL="742950" lvl="1"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smtClean="0"/>
              <a:t>To think about:</a:t>
            </a:r>
          </a:p>
          <a:p>
            <a:pPr marL="742950" lvl="1" indent="-285750">
              <a:buFont typeface="Arial" panose="020B0604020202020204" pitchFamily="34" charset="0"/>
              <a:buChar char="•"/>
            </a:pPr>
            <a:r>
              <a:rPr lang="en-GB" sz="2400" dirty="0" smtClean="0"/>
              <a:t>Are we working effectively with other agencies</a:t>
            </a:r>
          </a:p>
          <a:p>
            <a:pPr marL="742950" lvl="1" indent="-285750">
              <a:buFont typeface="Arial" panose="020B0604020202020204" pitchFamily="34" charset="0"/>
              <a:buChar char="•"/>
            </a:pPr>
            <a:r>
              <a:rPr lang="en-GB" sz="2400" dirty="0" smtClean="0"/>
              <a:t>Positive behaviour plans?</a:t>
            </a:r>
          </a:p>
          <a:p>
            <a:pPr marL="742950" lvl="1" indent="-285750">
              <a:buFont typeface="Arial" panose="020B0604020202020204" pitchFamily="34" charset="0"/>
              <a:buChar char="•"/>
            </a:pPr>
            <a:r>
              <a:rPr lang="en-GB" sz="2400" dirty="0" smtClean="0"/>
              <a:t>How do we ensure information is relevant and up to date</a:t>
            </a:r>
          </a:p>
          <a:p>
            <a:pPr marL="742950" lvl="1" indent="-285750">
              <a:buFont typeface="Arial" panose="020B0604020202020204" pitchFamily="34" charset="0"/>
              <a:buChar char="•"/>
            </a:pPr>
            <a:endParaRPr lang="en-GB" sz="2400" dirty="0" smtClean="0"/>
          </a:p>
          <a:p>
            <a:pPr marL="742950" lvl="1" indent="-285750">
              <a:buFont typeface="Arial" panose="020B0604020202020204" pitchFamily="34" charset="0"/>
              <a:buChar char="•"/>
            </a:pPr>
            <a:endParaRPr lang="en-GB" sz="2400" dirty="0"/>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endParaRPr lang="en-GB" sz="2400" dirty="0"/>
          </a:p>
        </p:txBody>
      </p:sp>
    </p:spTree>
    <p:extLst>
      <p:ext uri="{BB962C8B-B14F-4D97-AF65-F5344CB8AC3E}">
        <p14:creationId xmlns:p14="http://schemas.microsoft.com/office/powerpoint/2010/main" val="1027391964"/>
      </p:ext>
    </p:extLst>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6368</TotalTime>
  <Words>1308</Words>
  <Application>Microsoft Office PowerPoint</Application>
  <PresentationFormat>On-screen Show (4:3)</PresentationFormat>
  <Paragraphs>357</Paragraphs>
  <Slides>11</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Aller</vt:lpstr>
      <vt:lpstr>Arial</vt:lpstr>
      <vt:lpstr>Calibri</vt:lpstr>
      <vt:lpstr>Calibri Light</vt:lpstr>
      <vt:lpstr>Hand Of Sean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Lowe</dc:creator>
  <cp:lastModifiedBy>Vanessa Spinks</cp:lastModifiedBy>
  <cp:revision>216</cp:revision>
  <cp:lastPrinted>2019-03-19T15:14:50Z</cp:lastPrinted>
  <dcterms:created xsi:type="dcterms:W3CDTF">2016-01-18T09:53:50Z</dcterms:created>
  <dcterms:modified xsi:type="dcterms:W3CDTF">2019-06-25T14:31:38Z</dcterms:modified>
</cp:coreProperties>
</file>