
<file path=[Content_Types].xml><?xml version="1.0" encoding="utf-8"?>
<Types xmlns="http://schemas.openxmlformats.org/package/2006/content-types">
  <Default Extension="png" ContentType="image/png"/>
  <Default Extension="jfif" ContentType="image/jpe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tags/tag9.xml" ContentType="application/vnd.openxmlformats-officedocument.presentationml.tags+xml"/>
  <Override PartName="/ppt/notesSlides/notesSlide4.xml" ContentType="application/vnd.openxmlformats-officedocument.presentationml.notesSlide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Action1.xml" ContentType="application/vnd.ms-office.inkAction+xml"/>
  <Override PartName="/ppt/tags/tag11.xml" ContentType="application/vnd.openxmlformats-officedocument.presentationml.tags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notesSlides/notesSlide8.xml" ContentType="application/vnd.openxmlformats-officedocument.presentationml.notesSlide+xml"/>
  <Override PartName="/ppt/tags/tag13.xml" ContentType="application/vnd.openxmlformats-officedocument.presentationml.tags+xml"/>
  <Override PartName="/ppt/notesSlides/notesSlide9.xml" ContentType="application/vnd.openxmlformats-officedocument.presentationml.notesSlide+xml"/>
  <Override PartName="/ppt/tags/tag14.xml" ContentType="application/vnd.openxmlformats-officedocument.presentationml.tags+xml"/>
  <Override PartName="/ppt/notesSlides/notesSlide10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28"/>
  </p:notesMasterIdLst>
  <p:sldIdLst>
    <p:sldId id="272" r:id="rId2"/>
    <p:sldId id="300" r:id="rId3"/>
    <p:sldId id="298" r:id="rId4"/>
    <p:sldId id="322" r:id="rId5"/>
    <p:sldId id="323" r:id="rId6"/>
    <p:sldId id="314" r:id="rId7"/>
    <p:sldId id="320" r:id="rId8"/>
    <p:sldId id="304" r:id="rId9"/>
    <p:sldId id="315" r:id="rId10"/>
    <p:sldId id="316" r:id="rId11"/>
    <p:sldId id="317" r:id="rId12"/>
    <p:sldId id="321" r:id="rId13"/>
    <p:sldId id="324" r:id="rId14"/>
    <p:sldId id="325" r:id="rId15"/>
    <p:sldId id="327" r:id="rId16"/>
    <p:sldId id="328" r:id="rId17"/>
    <p:sldId id="318" r:id="rId18"/>
    <p:sldId id="309" r:id="rId19"/>
    <p:sldId id="307" r:id="rId20"/>
    <p:sldId id="312" r:id="rId21"/>
    <p:sldId id="311" r:id="rId22"/>
    <p:sldId id="310" r:id="rId23"/>
    <p:sldId id="332" r:id="rId24"/>
    <p:sldId id="330" r:id="rId25"/>
    <p:sldId id="331" r:id="rId26"/>
    <p:sldId id="329" r:id="rId27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2B86"/>
    <a:srgbClr val="00B5D6"/>
    <a:srgbClr val="A2A2A2"/>
    <a:srgbClr val="ED1C35"/>
    <a:srgbClr val="25903B"/>
    <a:srgbClr val="EC037C"/>
    <a:srgbClr val="FFC20A"/>
    <a:srgbClr val="2FAAE1"/>
    <a:srgbClr val="085EAB"/>
    <a:srgbClr val="A6CE39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3FE372-3147-CD4E-B5B2-469B7191550D}" v="2" dt="2021-06-02T20:27:10.6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892" autoAdjust="0"/>
    <p:restoredTop sz="76005" autoAdjust="0"/>
  </p:normalViewPr>
  <p:slideViewPr>
    <p:cSldViewPr snapToGrid="0">
      <p:cViewPr varScale="1">
        <p:scale>
          <a:sx n="66" d="100"/>
          <a:sy n="66" d="100"/>
        </p:scale>
        <p:origin x="2419" y="4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ink/inkAction1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6-07T14:55:00.90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act:action type="add" startTime="9999">
    <iact:property name="dataType"/>
    <iact:actionData xml:id="d0">
      <inkml:trace xmlns:inkml="http://www.w3.org/2003/InkML" xml:id="stk0" contextRef="#ctx0" brushRef="#br0">3621 6117 16383 0,'43'0'0'4,"0"0"0"0,-5-1 0 0,3 1 0 0,3 1 0 0,-1 0 0 0,3 1 0 1,2 0 0-1,1 0 0 0,-5 0 0 0,0 0 0 0,1-1 0 0,2 1 0 0,3 1 0 1,-11-2 0-1,2 2 0 0,1-1 0 0,2 0 0 0,0 1 0 0,0-1 0 0,0 0 0 1,-1 0 0-1,1-1 0 0,1 0 0 0,-1 1 0 0,1-1 0 0,-1 0 0 0,1 0 0 1,0 0 0-1,0 0 0 0,1 1 0 0,0 0 0 0,0 0 0 0,0 0 0 1,1 0 0-1,0 0 0 0,1 0 0 0,0-1 0 0,-5 0 0 0,2-1 0 0,0 1 0 1,0-2 0-1,1 1 0 0,0 0 0 0,-1 0 0 0,0 0 0 0,-2 0 0 0,0 1 0 1,3 1 0-1,-2-1 0 0,-1 2 0 0,0-1 0 0,-1 0 0 0,2 0 0 0,0 0 0 1,1-1 0-1,-2 0 0 0,0 0 0 0,2-1 0 0,1 0 0 0,-1 0 0 0,1 0 0 1,-1 0 0-1,-1 0 0 0,-2 0 0 0,-1 0 0 0,6 1 0 0,-3 0 0 1,-1 1 0-1,0-1 0 0,-1 0 0 0,0 0 0 0,1 0 0 0,3-1 0 0,0 0 0 1,1 0 0-1,0 0 0 0,-2 0 0 0,-2 0 0 0,-2 0 0 0,9 0 0 0,-3 0 0 1,-2 0 0-1,-1 0 0 0,0 0 0 0,-1 0 0 0,-2 0 0 0,-4 0 0 0,6 0 0 1,-6 0 0-1,-10 0 0 0,-5 0 0 0,-6 0 0 0,-16 0 0 0,0 0 0 1</inkml:trace>
    </iact:actionData>
  </iact:action>
  <iact:action type="add" startTime="11585">
    <iact:property name="dataType"/>
    <iact:actionData xml:id="d1">
      <inkml:trace xmlns:inkml="http://www.w3.org/2003/InkML" xml:id="stk1" contextRef="#ctx0" brushRef="#br0">3724 10097 16383 0,'29'5'0'3,"1"0"0"0,0-2 0 0,3-1 0 0,2 0 0 0,-1 1 0 0,2-1 0 0,2 0 0 1,0-1 0-1,0 0 0 0,0-1 0 0,2 0 0 0,1 0 0 0,2 1 0 0,-4 0 0 1,2 1 0-1,1 1 0 0,1-1 0 0,1 1 0 0,1-1 0 0,1 0 0 0,-1 0 0 0,2-1 0 1,1 0 0-1,0 0 0 0,1 0 0 0,0 0 0 0,1 0 0 0,-1 1 0 0,-4-1 0 1,0 1 0-1,0-1 0 0,0 1 0 0,0 0 0 0,2 0 0 0,-1 0 0 0,2 0 0 1,1 1 0-1,-4-1 0 0,-1 0 0 0,2 1 0 0,0-1 0 0,1 1 0 0,0 0 0 0,1 0 0 1,1 0 0-1,0 0 0 0,0-1 0 0,1 1 0 0,0 0 0 0,-4-1 0 0,1 1 0 1,1-1 0-1,0 0 0 0,2 1 0 0,-1-1 0 0,1 1 0 0,0-1 0 0,0 0 0 0,-1 1 0 1,0-1 0-1,0 0 0 0,-2 1 0 0,0-1 0 0,-1 1 0 0,3 0 0 0,-2 0 0 1,0 0 0-1,-1 0 0 0,0 0 0 0,-1 1 0 0,0-1 0 0,0 0 0 0,1 0 0 1,0 0 0-1,2 0 0 0,0-1 0 0,-4 0 0 0,3 0 0 0,0 0 0 0,2 0 0 0,0 0 0 1,1 0 0-1,-1 0 0 0,0-1 0 0,0 1 0 0,-2-1 0 0,-1 1 0 0,-1-1 0 1,-3 0 0-1,-2 1 0 0,-2-1 0 0,16 1 0 0,-5-1 0 0,-4 0 0 0,-1 1 0 0,0-1 0 1,1-1 0-1,1 1 0 0,2-1 0 0,0 0 0 0,-1 0 0 0,-4-1 0 0,-4 1 0 1,7 0 0-1,-6 0 0 0,-3 0 0 0,4 0 0 0,-8 0 0 0,-10 0 0 0,-23 0 0 1</inkml:trace>
    </iact:actionData>
  </iact:action>
  <iact:action type="add" startTime="12845">
    <iact:property name="dataType"/>
    <iact:actionData xml:id="d2">
      <inkml:trace xmlns:inkml="http://www.w3.org/2003/InkML" xml:id="stk2" contextRef="#ctx0" brushRef="#br0">3775 7039 16383 0,'42'4'0'3,"-1"1"0"1,1-1 0-1,0 0 0 1,2 0 0 0,0 1 0-1,1-1 0 1,4 0 0-1,-9 0 0 1,2-1 0 0,2 1 0-1,1-1 0 1,0 1 0 0,1-1 0-1,-2 1 0 1,-2 0 0-1,-1-1 0 1,1 1 0 0,-1 0 0-1,1-1 0 1,2 1 0 0,2 1 0-1,-5-2 0 1,2 1 0-1,2 1 0 1,1-1 0 0,0 0 0-1,1 1 0 1,-1-1 0-1,0 0 0 1,-2 0 0 0,0 0 0-1,2 0 0 1,0 0 0 0,-2-1 0-1,0 1 0 1,0-1 0-1,0 0 0 1,1 1 0 0,0 0 0-1,-1 0 0 1,1 0 0 0,0 1 0-1,0 0 0 1,0 0 0-1,0-1 0 1,0 1 0 0,0-1 0-1,-1 0 0 1,2-1 0-1,0 0 0 1,0-1 0 0,-1 0 0-1,0 0 0 1,0 0 0 0,0 0 0-1,-1 1 0 1,5 0 0-1,-1 1 0 1,0 0 0 0,-1-1 0-1,1 1 0 1,-2 0 0 0,0-2 0-1,4 1 0 1,-1-2 0-1,-1 1 0 1,0-1 0 0,-2 0 0-1,0 1 0 1,2-1 0-1,-1 1 0 1,-1 0 0 0,-3-1 0-1,-3 0 0 1,2 0 0 0,-5-1 0-1,-2-1 0 1,5 1 0-1,-6 0 0 1,-2 0 0 0,-22 0 0-1,-3 0 0 1,-7 0 0 0</inkml:trace>
    </iact:actionData>
  </iact:action>
</iact:action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EB8AAA-9C45-44B7-B4F8-F7F1BEF44502}" type="datetimeFigureOut">
              <a:rPr lang="en-GB" smtClean="0"/>
              <a:t>27/01/2023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AFE867-2D80-4A6E-AF92-F64EF59DB0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5690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GB" sz="800" dirty="0"/>
              <a:t>There are a variety of reasons why a CYP may require a syringe driver such as: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800" b="1" dirty="0"/>
              <a:t>Malabsorption of medications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800" b="1" dirty="0"/>
              <a:t>- </a:t>
            </a:r>
            <a:r>
              <a:rPr lang="en-GB" sz="800" b="0" dirty="0"/>
              <a:t>Due to their condition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800" b="0" dirty="0"/>
              <a:t>- Advancing stages of disease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800" b="1" dirty="0"/>
              <a:t>Nausea/vomiting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800" b="1" dirty="0"/>
              <a:t>- </a:t>
            </a:r>
            <a:r>
              <a:rPr lang="en-GB" sz="800" b="0" dirty="0"/>
              <a:t>Therefore negating the administration of oral medications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800" b="1" dirty="0"/>
              <a:t>Dysphagia (problems swallowing)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800" b="0" dirty="0"/>
              <a:t>- Due to condition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800" b="0" dirty="0"/>
              <a:t>- Due to advancing</a:t>
            </a:r>
            <a:r>
              <a:rPr lang="en-GB" sz="800" b="0" baseline="0" dirty="0"/>
              <a:t> disease process </a:t>
            </a:r>
            <a:endParaRPr lang="en-GB" sz="800" b="0" dirty="0"/>
          </a:p>
          <a:p>
            <a:pPr marL="0" indent="0">
              <a:lnSpc>
                <a:spcPct val="150000"/>
              </a:lnSpc>
              <a:buNone/>
            </a:pPr>
            <a:r>
              <a:rPr lang="en-GB" sz="800" b="1" dirty="0"/>
              <a:t>Reduced conscious level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800" b="1" dirty="0"/>
              <a:t>- </a:t>
            </a:r>
            <a:r>
              <a:rPr lang="en-GB" sz="800" b="0" dirty="0"/>
              <a:t>Common in End of Life Care </a:t>
            </a:r>
            <a:endParaRPr lang="en-GB" sz="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GB" sz="800" b="1" dirty="0"/>
              <a:t>Refusal of oral drugs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800" b="1" dirty="0"/>
              <a:t>- </a:t>
            </a:r>
            <a:r>
              <a:rPr lang="en-GB" sz="800" b="0" dirty="0"/>
              <a:t>Oral aversion due to exhaustion,</a:t>
            </a:r>
            <a:r>
              <a:rPr lang="en-GB" sz="800" b="0" baseline="0" dirty="0"/>
              <a:t> anxiety or hysteria in the final stages </a:t>
            </a:r>
            <a:endParaRPr lang="en-GB" sz="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GB" sz="800" b="1" dirty="0"/>
              <a:t>Inability to maintain therapeutic level of medication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800" b="0" dirty="0"/>
              <a:t>- Despite best effort we are unable to reach a level of comfort for the</a:t>
            </a:r>
            <a:r>
              <a:rPr lang="en-GB" sz="800" b="0" baseline="0" dirty="0"/>
              <a:t> CYP this is caused by increased drug metabolism/advancing stages of disease or drug combination needs refining </a:t>
            </a:r>
            <a:endParaRPr lang="en-GB" sz="800" b="0" dirty="0"/>
          </a:p>
          <a:p>
            <a:pPr marL="0" indent="0">
              <a:lnSpc>
                <a:spcPct val="150000"/>
              </a:lnSpc>
              <a:buNone/>
            </a:pPr>
            <a:r>
              <a:rPr lang="en-GB" sz="800" b="1" dirty="0"/>
              <a:t>Where other routes of administration are inappropriate or impossible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GB" sz="800" b="0" dirty="0"/>
              <a:t>The IM route may be inappropriate due to significant weight loss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GB" sz="800" b="0" dirty="0"/>
              <a:t>IV</a:t>
            </a:r>
            <a:r>
              <a:rPr lang="en-GB" sz="800" b="0" baseline="0" dirty="0"/>
              <a:t> not available due to inactive line or unable to site a cannula 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GB" sz="800" b="0" baseline="0" dirty="0"/>
              <a:t>PO for reasons discussed above </a:t>
            </a:r>
            <a:endParaRPr lang="en-GB" sz="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GB" sz="800" b="1" dirty="0"/>
              <a:t>Excessive secretions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FE867-2D80-4A6E-AF92-F64EF59DB06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529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n-GB" sz="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FE867-2D80-4A6E-AF92-F64EF59DB06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055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sz="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FE867-2D80-4A6E-AF92-F64EF59DB06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7864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sz="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FE867-2D80-4A6E-AF92-F64EF59DB06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5137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sz="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FE867-2D80-4A6E-AF92-F64EF59DB06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64087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sz="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FE867-2D80-4A6E-AF92-F64EF59DB06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519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sz="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FE867-2D80-4A6E-AF92-F64EF59DB06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06449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sz="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FE867-2D80-4A6E-AF92-F64EF59DB06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1854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sz="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FE867-2D80-4A6E-AF92-F64EF59DB060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9553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sz="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FE867-2D80-4A6E-AF92-F64EF59DB060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80896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e.g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If you have a reconstituted volume of 20 mls of drug A, 5mls of drug B and 2mls of drug C – syringe 1 could contain 17mls drug A and syringe 2 would contain 3mls of remaining drug A, 5mls drug B and 2 mls drug C made up to 17mls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FE867-2D80-4A6E-AF92-F64EF59DB060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1085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27/01/2023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6287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27/01/2023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0745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27/01/2023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7759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27/01/2023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463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27/01/2023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2330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27/01/2023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664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27/01/2023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1855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27/01/2023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3145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27/01/2023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5445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27/01/2023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5754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27/01/2023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08387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26"/>
          <a:stretch/>
        </p:blipFill>
        <p:spPr>
          <a:xfrm>
            <a:off x="7639878" y="6208394"/>
            <a:ext cx="1232659" cy="477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319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D437E-48A3-4B3C-B83B-B9F545C7EC4A}" type="datetimeFigureOut">
              <a:rPr lang="en-GB" smtClean="0"/>
              <a:t>27/01/2023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7629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4.jpg"/><Relationship Id="rId4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4.jpg"/><Relationship Id="rId4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5" Type="http://schemas.openxmlformats.org/officeDocument/2006/relationships/image" Target="../media/image4.jpg"/><Relationship Id="rId4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image" Target="../media/image4.jpg"/><Relationship Id="rId4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5.xml"/><Relationship Id="rId6" Type="http://schemas.openxmlformats.org/officeDocument/2006/relationships/image" Target="../media/image3.png"/><Relationship Id="rId5" Type="http://schemas.openxmlformats.org/officeDocument/2006/relationships/image" Target="../media/image4.jpg"/><Relationship Id="rId4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7" Type="http://schemas.openxmlformats.org/officeDocument/2006/relationships/image" Target="../media/image3.png"/><Relationship Id="rId2" Type="http://schemas.microsoft.com/office/2007/relationships/media" Target="../media/media8.m4a"/><Relationship Id="rId1" Type="http://schemas.openxmlformats.org/officeDocument/2006/relationships/tags" Target="../tags/tag6.xml"/><Relationship Id="rId6" Type="http://schemas.openxmlformats.org/officeDocument/2006/relationships/image" Target="../media/image4.jp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7" Type="http://schemas.openxmlformats.org/officeDocument/2006/relationships/image" Target="../media/image3.png"/><Relationship Id="rId2" Type="http://schemas.microsoft.com/office/2007/relationships/media" Target="../media/media9.m4a"/><Relationship Id="rId1" Type="http://schemas.openxmlformats.org/officeDocument/2006/relationships/tags" Target="../tags/tag7.xml"/><Relationship Id="rId6" Type="http://schemas.openxmlformats.org/officeDocument/2006/relationships/image" Target="../media/image4.jp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4a"/><Relationship Id="rId7" Type="http://schemas.openxmlformats.org/officeDocument/2006/relationships/image" Target="../media/image3.png"/><Relationship Id="rId2" Type="http://schemas.microsoft.com/office/2007/relationships/media" Target="../media/media10.m4a"/><Relationship Id="rId1" Type="http://schemas.openxmlformats.org/officeDocument/2006/relationships/tags" Target="../tags/tag8.xml"/><Relationship Id="rId6" Type="http://schemas.openxmlformats.org/officeDocument/2006/relationships/image" Target="../media/image4.jp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7" Type="http://schemas.openxmlformats.org/officeDocument/2006/relationships/image" Target="../media/image3.png"/><Relationship Id="rId2" Type="http://schemas.microsoft.com/office/2007/relationships/media" Target="../media/media11.m4a"/><Relationship Id="rId1" Type="http://schemas.openxmlformats.org/officeDocument/2006/relationships/tags" Target="../tags/tag9.xml"/><Relationship Id="rId6" Type="http://schemas.openxmlformats.org/officeDocument/2006/relationships/image" Target="../media/image4.jp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fif"/><Relationship Id="rId3" Type="http://schemas.openxmlformats.org/officeDocument/2006/relationships/audio" Target="../media/media12.m4a"/><Relationship Id="rId7" Type="http://schemas.openxmlformats.org/officeDocument/2006/relationships/image" Target="../media/image7.jfif"/><Relationship Id="rId2" Type="http://schemas.microsoft.com/office/2007/relationships/media" Target="../media/media12.m4a"/><Relationship Id="rId1" Type="http://schemas.openxmlformats.org/officeDocument/2006/relationships/tags" Target="../tags/tag10.xml"/><Relationship Id="rId6" Type="http://schemas.openxmlformats.org/officeDocument/2006/relationships/image" Target="../media/image6.jfif"/><Relationship Id="rId5" Type="http://schemas.openxmlformats.org/officeDocument/2006/relationships/notesSlide" Target="../notesSlides/notesSlide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9.jf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10.png"/><Relationship Id="rId5" Type="http://schemas.microsoft.com/office/2011/relationships/inkAction" Target="../ink/inkAction1.xml"/><Relationship Id="rId4" Type="http://schemas.openxmlformats.org/officeDocument/2006/relationships/notesSlide" Target="../notesSlides/notesSlid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4.m4a"/><Relationship Id="rId7" Type="http://schemas.openxmlformats.org/officeDocument/2006/relationships/image" Target="../media/image3.png"/><Relationship Id="rId2" Type="http://schemas.microsoft.com/office/2007/relationships/media" Target="../media/media14.m4a"/><Relationship Id="rId1" Type="http://schemas.openxmlformats.org/officeDocument/2006/relationships/tags" Target="../tags/tag11.xml"/><Relationship Id="rId6" Type="http://schemas.openxmlformats.org/officeDocument/2006/relationships/image" Target="../media/image8.jfif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media15.m4a"/><Relationship Id="rId7" Type="http://schemas.openxmlformats.org/officeDocument/2006/relationships/image" Target="../media/image3.png"/><Relationship Id="rId2" Type="http://schemas.microsoft.com/office/2007/relationships/media" Target="../media/media15.m4a"/><Relationship Id="rId1" Type="http://schemas.openxmlformats.org/officeDocument/2006/relationships/tags" Target="../tags/tag12.xml"/><Relationship Id="rId6" Type="http://schemas.openxmlformats.org/officeDocument/2006/relationships/image" Target="../media/image9.jfif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media16.m4a"/><Relationship Id="rId7" Type="http://schemas.openxmlformats.org/officeDocument/2006/relationships/image" Target="../media/image3.png"/><Relationship Id="rId2" Type="http://schemas.microsoft.com/office/2007/relationships/media" Target="../media/media16.m4a"/><Relationship Id="rId1" Type="http://schemas.openxmlformats.org/officeDocument/2006/relationships/tags" Target="../tags/tag13.xml"/><Relationship Id="rId6" Type="http://schemas.openxmlformats.org/officeDocument/2006/relationships/image" Target="../media/image6.jfif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7.m4a"/><Relationship Id="rId7" Type="http://schemas.openxmlformats.org/officeDocument/2006/relationships/image" Target="../media/image10.jpeg"/><Relationship Id="rId2" Type="http://schemas.microsoft.com/office/2007/relationships/media" Target="../media/media17.m4a"/><Relationship Id="rId1" Type="http://schemas.openxmlformats.org/officeDocument/2006/relationships/tags" Target="../tags/tag14.xml"/><Relationship Id="rId6" Type="http://schemas.openxmlformats.org/officeDocument/2006/relationships/image" Target="../media/image4.jp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media" Target="../media/media19.m4a"/><Relationship Id="rId7" Type="http://schemas.openxmlformats.org/officeDocument/2006/relationships/image" Target="../media/image3.png"/><Relationship Id="rId2" Type="http://schemas.openxmlformats.org/officeDocument/2006/relationships/video" Target="../media/media18.mp4"/><Relationship Id="rId1" Type="http://schemas.microsoft.com/office/2007/relationships/media" Target="../media/media18.mp4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12.xml"/><Relationship Id="rId4" Type="http://schemas.openxmlformats.org/officeDocument/2006/relationships/audio" Target="../media/media19.m4a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media20.m4a"/><Relationship Id="rId2" Type="http://schemas.microsoft.com/office/2007/relationships/media" Target="../media/media20.m4a"/><Relationship Id="rId1" Type="http://schemas.openxmlformats.org/officeDocument/2006/relationships/tags" Target="../tags/tag15.xml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3.png"/><Relationship Id="rId5" Type="http://schemas.openxmlformats.org/officeDocument/2006/relationships/image" Target="../media/image12.jpg"/><Relationship Id="rId4" Type="http://schemas.openxmlformats.org/officeDocument/2006/relationships/image" Target="../media/image4.jp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media" Target="../media/media23.m4a"/><Relationship Id="rId7" Type="http://schemas.openxmlformats.org/officeDocument/2006/relationships/image" Target="../media/image3.png"/><Relationship Id="rId2" Type="http://schemas.openxmlformats.org/officeDocument/2006/relationships/video" Target="../media/media22.mp4"/><Relationship Id="rId1" Type="http://schemas.microsoft.com/office/2007/relationships/media" Target="../media/media22.mp4"/><Relationship Id="rId6" Type="http://schemas.openxmlformats.org/officeDocument/2006/relationships/image" Target="../media/image13.png"/><Relationship Id="rId5" Type="http://schemas.openxmlformats.org/officeDocument/2006/relationships/slideLayout" Target="../slideLayouts/slideLayout12.xml"/><Relationship Id="rId4" Type="http://schemas.openxmlformats.org/officeDocument/2006/relationships/audio" Target="../media/media23.m4a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5" Type="http://schemas.openxmlformats.org/officeDocument/2006/relationships/image" Target="../media/image3.png"/><Relationship Id="rId4" Type="http://schemas.openxmlformats.org/officeDocument/2006/relationships/image" Target="../media/image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media25.m4a"/><Relationship Id="rId2" Type="http://schemas.microsoft.com/office/2007/relationships/media" Target="../media/media25.m4a"/><Relationship Id="rId1" Type="http://schemas.openxmlformats.org/officeDocument/2006/relationships/tags" Target="../tags/tag16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7" Type="http://schemas.openxmlformats.org/officeDocument/2006/relationships/hyperlink" Target="https://www.appm.org.uk/_webedit/uploaded-files/All%20Files/Event%20Resources/2020%20APPM%20Master%20Formulary%202020%20protected.pdf" TargetMode="Externa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6" Type="http://schemas.openxmlformats.org/officeDocument/2006/relationships/hyperlink" Target="https://youtu.be/MCGhmI98308" TargetMode="External"/><Relationship Id="rId5" Type="http://schemas.openxmlformats.org/officeDocument/2006/relationships/hyperlink" Target="https://www.bd.com/en-uk/about-bd/video-gallery" TargetMode="Externa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761" y="1048207"/>
            <a:ext cx="8252768" cy="58036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1675" y="565351"/>
            <a:ext cx="8206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>
                <a:solidFill>
                  <a:srgbClr val="A6CE39"/>
                </a:solidFill>
                <a:latin typeface="Aller" panose="02000503030000020004" pitchFamily="2" charset="0"/>
              </a:rPr>
              <a:t>Syringe Driver Management</a:t>
            </a:r>
            <a:endParaRPr lang="en-GB" sz="3200" b="1" dirty="0">
              <a:solidFill>
                <a:srgbClr val="A6CE39"/>
              </a:solidFill>
              <a:latin typeface="Aller" panose="02000503030000020004" pitchFamily="2" charset="0"/>
            </a:endParaRP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1FDBAB25-F3E2-D044-A9AE-E3BFDB96CD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585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30"/>
    </mc:Choice>
    <mc:Fallback xmlns="">
      <p:transition spd="slow" advTm="40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527524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536193" y="528266"/>
            <a:ext cx="7362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Aims of the session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50696" y="1635920"/>
            <a:ext cx="729234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sz="2000" dirty="0"/>
              <a:t>To explain the rationale for the use of syringe drivers in Paediatric Palliative Care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sz="2000" dirty="0"/>
              <a:t>To provide practical guidance for the use of syringe drivers 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sz="2000" dirty="0"/>
              <a:t>To explain and guide practitioners to navigate common practical challenges 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1F33292C-CC24-484F-B491-A8224565FFC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3375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501"/>
    </mc:Choice>
    <mc:Fallback xmlns="">
      <p:transition spd="slow" advTm="175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527524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536192" y="536893"/>
            <a:ext cx="8206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Learning Objectives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3606" y="1207241"/>
            <a:ext cx="729234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/>
              <a:t>By the end of the session you will be able to: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Understand the policies, procedures and guidelines that govern the application of syringe pumps 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Identify when is appropriate to use a syringe pump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Identify the risk and benefits involved with the use of a syringe pump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Gain an awareness of the medications used in syringe pumps 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Appreciate and understand the practicalities of setting up a syringe pump and siting a cannula 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Trouble shoot any problems with the syringe driver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Competently complete all relevant documentation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1BBEA0F7-4A60-4A45-B100-4EB7237BC76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56862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198"/>
    </mc:Choice>
    <mc:Fallback xmlns="">
      <p:transition spd="slow" advTm="391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527524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536192" y="536893"/>
            <a:ext cx="72090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NMC Code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3606" y="1207241"/>
            <a:ext cx="729234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/>
              <a:t>Expectations &amp; Accountability: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Must have knowledge and skills for safe and effective practice when working without direct supervision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Recognise and work within the limits of your competence 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Keep knowledge and skills up to date throughout your working life 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Take part in appropriate learning and practice activities that maintain and develop your competence and performance 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Medicines management is up to date 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Have an understanding of the medications you are administering in the syringe pump (potentially 2 CDs) including doses and compatibility  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1D1E5F80-F390-8B4A-BFB2-6A19B4488CE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03842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282"/>
    </mc:Choice>
    <mc:Fallback xmlns="">
      <p:transition spd="slow" advTm="482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527524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536192" y="536893"/>
            <a:ext cx="72090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Policies &amp; Guidelines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3606" y="1454748"/>
            <a:ext cx="7292340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/>
              <a:t>Nationally: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MHRA (Medicine and Healthcare Products Regulatory Agency)</a:t>
            </a:r>
          </a:p>
          <a:p>
            <a:pPr>
              <a:lnSpc>
                <a:spcPct val="150000"/>
              </a:lnSpc>
            </a:pPr>
            <a:r>
              <a:rPr lang="en-GB" dirty="0"/>
              <a:t>Local: 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Health &amp; Safety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Syringe Driver guidelines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Medicines Management Policy 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Infection Control 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Safe disposal of clinical waste 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Risk assessments 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062187E8-1413-D747-86BB-13D7ECE4586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86403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740"/>
    </mc:Choice>
    <mc:Fallback xmlns="">
      <p:transition spd="slow" advTm="337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434534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438037" y="490398"/>
            <a:ext cx="6770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What is a Syringe Driver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50696" y="1775512"/>
            <a:ext cx="72923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It is a device to administer a specific amount of medication over an allotted period of time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These medications can be delivered via either the subcutaneous or intravenous (via a central line) route 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The syringe drivers in Derian House are calibrated to deliver medications over 24hrs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83CF6118-9B7A-2944-A1C8-7DE5FC3F424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9144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870"/>
    </mc:Choice>
    <mc:Fallback xmlns="">
      <p:transition spd="slow" advTm="318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434534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438037" y="490398"/>
            <a:ext cx="6770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What is a Syringe Driver</a:t>
            </a:r>
          </a:p>
        </p:txBody>
      </p:sp>
      <p:pic>
        <p:nvPicPr>
          <p:cNvPr id="10" name="Content Placeholder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0865" y="1487037"/>
            <a:ext cx="6712278" cy="4230991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55DB1F3A-FB24-A34F-9A20-927939DF90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141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35"/>
    </mc:Choice>
    <mc:Fallback xmlns="">
      <p:transition spd="slow" advTm="65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527524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494863" y="527524"/>
            <a:ext cx="7362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Rationale for using a Syringe Driver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1867" y="1378917"/>
            <a:ext cx="752134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dirty="0"/>
              <a:t>There are a variety of reasons why a CYP may require a syringe driver such as: 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sz="2000" dirty="0"/>
              <a:t>Malabsorption of medications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sz="2000" dirty="0"/>
              <a:t>Dysphagia (problems swallowing)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sz="2000" dirty="0"/>
              <a:t>Reduced conscious level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sz="2000" dirty="0"/>
              <a:t>Refusal of oral drugs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sz="2000" dirty="0"/>
              <a:t>Inability to maintain therapeutic level of medication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sz="2000" dirty="0"/>
              <a:t>Other routes of administration are inappropriate or not possible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8656A84D-C58A-3A42-9F2E-AC512E79330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75303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518"/>
    </mc:Choice>
    <mc:Fallback xmlns="">
      <p:transition spd="slow" advTm="845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527524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494863" y="527524"/>
            <a:ext cx="7362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Rationale for using a Syringe Driver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02493" y="1337666"/>
            <a:ext cx="7521344" cy="327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dirty="0"/>
              <a:t>A significant number of our CYPs may also require a syringe driver for symptom control related to: 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sz="2000" dirty="0"/>
              <a:t>Pain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sz="2000" dirty="0"/>
              <a:t>Nausea/Vomiting 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sz="2000" dirty="0"/>
              <a:t>Restlessness/Agitation and Confusion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sz="2000" dirty="0"/>
              <a:t>Convulsions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sz="2000" dirty="0"/>
              <a:t>Excessive secretions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9403C169-0E5E-0F4F-8BC6-4F1272864C9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73611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704"/>
    </mc:Choice>
    <mc:Fallback xmlns="">
      <p:transition spd="slow" advTm="237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527524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494863" y="527524"/>
            <a:ext cx="7362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Risks and Benefits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02493" y="1399543"/>
            <a:ext cx="752134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dirty="0"/>
              <a:t>As with any route of medication there are risks and benefits involved</a:t>
            </a:r>
          </a:p>
          <a:p>
            <a:pPr>
              <a:lnSpc>
                <a:spcPct val="150000"/>
              </a:lnSpc>
            </a:pPr>
            <a:r>
              <a:rPr lang="en-GB" sz="2000" dirty="0"/>
              <a:t>The risks of syringe driver use are as follows: 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sz="2000" dirty="0"/>
              <a:t>Reduced mobility of CYP/Manual Handling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sz="2000" dirty="0"/>
              <a:t>Inflammation/infection at cannulation site 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sz="2000" dirty="0"/>
              <a:t>Staff competence 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sz="2000" dirty="0"/>
              <a:t>Equipment malfunction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sz="2000" dirty="0"/>
              <a:t>Cannula dislodgement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sz="2000" dirty="0"/>
              <a:t>Allergy to dressing 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894D6EF5-BB57-B549-9959-8FE848AD773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0919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577"/>
    </mc:Choice>
    <mc:Fallback xmlns="">
      <p:transition spd="slow" advTm="875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527524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494863" y="527524"/>
            <a:ext cx="7362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Risks and Benefits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02493" y="1399543"/>
            <a:ext cx="752134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dirty="0"/>
              <a:t>As with any route of medication there are risks and benefits involved</a:t>
            </a:r>
          </a:p>
          <a:p>
            <a:pPr>
              <a:lnSpc>
                <a:spcPct val="150000"/>
              </a:lnSpc>
            </a:pPr>
            <a:r>
              <a:rPr lang="en-GB" sz="2000" dirty="0"/>
              <a:t>The benefits of syringe driver use are as follows: 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sz="2000" dirty="0"/>
              <a:t>Maintain therapeutic level of medication 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sz="2000" dirty="0"/>
              <a:t>Ability to administer medications when patient is: </a:t>
            </a:r>
          </a:p>
          <a:p>
            <a:pPr marL="742950" lvl="1" indent="-285750">
              <a:lnSpc>
                <a:spcPct val="150000"/>
              </a:lnSpc>
              <a:buBlip>
                <a:blip r:embed="rId6"/>
              </a:buBlip>
            </a:pPr>
            <a:r>
              <a:rPr lang="en-GB" sz="2000" dirty="0"/>
              <a:t>Asleep</a:t>
            </a:r>
          </a:p>
          <a:p>
            <a:pPr marL="742950" lvl="1" indent="-285750">
              <a:lnSpc>
                <a:spcPct val="150000"/>
              </a:lnSpc>
              <a:buBlip>
                <a:blip r:embed="rId6"/>
              </a:buBlip>
            </a:pPr>
            <a:r>
              <a:rPr lang="en-GB" sz="2000" dirty="0"/>
              <a:t>Unconscious</a:t>
            </a:r>
          </a:p>
          <a:p>
            <a:pPr marL="742950" lvl="1" indent="-285750">
              <a:lnSpc>
                <a:spcPct val="150000"/>
              </a:lnSpc>
              <a:buBlip>
                <a:blip r:embed="rId6"/>
              </a:buBlip>
            </a:pPr>
            <a:r>
              <a:rPr lang="en-GB" sz="2000" dirty="0"/>
              <a:t>Refusing medications</a:t>
            </a:r>
          </a:p>
          <a:p>
            <a:pPr marL="742950" lvl="1" indent="-285750">
              <a:lnSpc>
                <a:spcPct val="150000"/>
              </a:lnSpc>
              <a:buBlip>
                <a:blip r:embed="rId6"/>
              </a:buBlip>
            </a:pPr>
            <a:r>
              <a:rPr lang="en-GB" sz="2000" dirty="0"/>
              <a:t>Has reduced absorption from the gut </a:t>
            </a:r>
          </a:p>
          <a:p>
            <a:pPr marL="742950" lvl="1" indent="-285750">
              <a:lnSpc>
                <a:spcPct val="150000"/>
              </a:lnSpc>
              <a:buBlip>
                <a:blip r:embed="rId6"/>
              </a:buBlip>
            </a:pPr>
            <a:r>
              <a:rPr lang="en-GB" sz="2000" dirty="0"/>
              <a:t>Has difficulty swallowing 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E9004FC9-AA66-9848-9CA5-05768417A75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70658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388"/>
    </mc:Choice>
    <mc:Fallback xmlns="">
      <p:transition spd="slow" advTm="353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527524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494863" y="527524"/>
            <a:ext cx="73621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>
                <a:solidFill>
                  <a:srgbClr val="A6CE39"/>
                </a:solidFill>
                <a:latin typeface="Aller" panose="02000503030000020004" pitchFamily="2" charset="0"/>
              </a:rPr>
              <a:t>What Drugs are used in a Syringe Driver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9051" y="1567965"/>
            <a:ext cx="2428398" cy="18478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606" y="4085788"/>
            <a:ext cx="2047875" cy="22288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8612" y="1560560"/>
            <a:ext cx="2619375" cy="17430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4811" y="4271998"/>
            <a:ext cx="2466975" cy="18478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915796" y="3304041"/>
            <a:ext cx="1994469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000" dirty="0">
                <a:latin typeface="Hand Of Sean (Demo)" pitchFamily="2" charset="0"/>
              </a:rPr>
              <a:t>Consider the 4 A’s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50244" y="1171698"/>
            <a:ext cx="1994469" cy="504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000" dirty="0">
                <a:latin typeface="Hand Of Sean (Demo)" pitchFamily="2" charset="0"/>
              </a:rPr>
              <a:t>Analgesic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21063" y="3693160"/>
            <a:ext cx="1994469" cy="504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000" dirty="0">
                <a:latin typeface="Hand Of Sean (Demo)" pitchFamily="2" charset="0"/>
              </a:rPr>
              <a:t>Antiemetic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50012" y="3581226"/>
            <a:ext cx="1994469" cy="504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000" dirty="0">
                <a:latin typeface="Hand Of Sean (Demo)" pitchFamily="2" charset="0"/>
              </a:rPr>
              <a:t>Antispasmodic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56945" y="1098516"/>
            <a:ext cx="1994469" cy="504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000" dirty="0">
                <a:latin typeface="Hand Of Sean (Demo)" pitchFamily="2" charset="0"/>
              </a:rPr>
              <a:t>Agitation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9C32CFF3-BBEC-C243-A72C-FDC45CCED74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16731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11"/>
    </mc:Choice>
    <mc:Fallback xmlns="">
      <p:transition spd="slow" advTm="172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527524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419236" y="527524"/>
            <a:ext cx="73621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>
                <a:solidFill>
                  <a:srgbClr val="A6CE39"/>
                </a:solidFill>
                <a:latin typeface="Aller" panose="02000503030000020004" pitchFamily="2" charset="0"/>
              </a:rPr>
              <a:t>Which drugs and for what 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9973841"/>
              </p:ext>
            </p:extLst>
          </p:nvPr>
        </p:nvGraphicFramePr>
        <p:xfrm>
          <a:off x="1141281" y="1098517"/>
          <a:ext cx="7810214" cy="505477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11302">
                  <a:extLst>
                    <a:ext uri="{9D8B030D-6E8A-4147-A177-3AD203B41FA5}">
                      <a16:colId xmlns:a16="http://schemas.microsoft.com/office/drawing/2014/main" val="1081466774"/>
                    </a:ext>
                  </a:extLst>
                </a:gridCol>
                <a:gridCol w="1326912">
                  <a:extLst>
                    <a:ext uri="{9D8B030D-6E8A-4147-A177-3AD203B41FA5}">
                      <a16:colId xmlns:a16="http://schemas.microsoft.com/office/drawing/2014/main" val="760119245"/>
                    </a:ext>
                  </a:extLst>
                </a:gridCol>
                <a:gridCol w="1447914">
                  <a:extLst>
                    <a:ext uri="{9D8B030D-6E8A-4147-A177-3AD203B41FA5}">
                      <a16:colId xmlns:a16="http://schemas.microsoft.com/office/drawing/2014/main" val="4099358870"/>
                    </a:ext>
                  </a:extLst>
                </a:gridCol>
                <a:gridCol w="1361182">
                  <a:extLst>
                    <a:ext uri="{9D8B030D-6E8A-4147-A177-3AD203B41FA5}">
                      <a16:colId xmlns:a16="http://schemas.microsoft.com/office/drawing/2014/main" val="1013634349"/>
                    </a:ext>
                  </a:extLst>
                </a:gridCol>
                <a:gridCol w="1762904">
                  <a:extLst>
                    <a:ext uri="{9D8B030D-6E8A-4147-A177-3AD203B41FA5}">
                      <a16:colId xmlns:a16="http://schemas.microsoft.com/office/drawing/2014/main" val="829233409"/>
                    </a:ext>
                  </a:extLst>
                </a:gridCol>
              </a:tblGrid>
              <a:tr h="650363"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Hand Of Sean (Demo)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  <a:latin typeface="Hand Of Sean (Demo)" pitchFamily="2" charset="0"/>
                        </a:rPr>
                        <a:t>Pain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chemeClr val="tx1"/>
                          </a:solidFill>
                          <a:latin typeface="Hand Of Sean (Demo)" pitchFamily="2" charset="0"/>
                        </a:rPr>
                        <a:t>Nausea </a:t>
                      </a:r>
                      <a:r>
                        <a:rPr lang="en-GB" sz="1600" baseline="0">
                          <a:solidFill>
                            <a:schemeClr val="tx1"/>
                          </a:solidFill>
                          <a:latin typeface="Hand Of Sean (Demo)" pitchFamily="2" charset="0"/>
                        </a:rPr>
                        <a:t>&amp; </a:t>
                      </a:r>
                      <a:r>
                        <a:rPr lang="en-GB" sz="1600" baseline="0" dirty="0">
                          <a:solidFill>
                            <a:schemeClr val="tx1"/>
                          </a:solidFill>
                          <a:latin typeface="Hand Of Sean (Demo)" pitchFamily="2" charset="0"/>
                        </a:rPr>
                        <a:t>Vomiting</a:t>
                      </a:r>
                      <a:endParaRPr lang="en-GB" sz="1600" dirty="0">
                        <a:solidFill>
                          <a:schemeClr val="tx1"/>
                        </a:solidFill>
                        <a:latin typeface="Hand Of Sean (Demo)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  <a:latin typeface="Hand Of Sean (Demo)" pitchFamily="2" charset="0"/>
                        </a:rPr>
                        <a:t>Restlessness/Agitation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  <a:latin typeface="Hand Of Sean (Demo)" pitchFamily="2" charset="0"/>
                        </a:rPr>
                        <a:t>Noisy</a:t>
                      </a:r>
                      <a:r>
                        <a:rPr lang="en-GB" sz="1600" baseline="0" dirty="0">
                          <a:solidFill>
                            <a:schemeClr val="tx1"/>
                          </a:solidFill>
                          <a:latin typeface="Hand Of Sean (Demo)" pitchFamily="2" charset="0"/>
                        </a:rPr>
                        <a:t> breathing</a:t>
                      </a:r>
                      <a:endParaRPr lang="en-GB" sz="1600" dirty="0">
                        <a:solidFill>
                          <a:schemeClr val="tx1"/>
                        </a:solidFill>
                        <a:latin typeface="Hand Of Sean (Demo)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33111964"/>
                  </a:ext>
                </a:extLst>
              </a:tr>
              <a:tr h="650363">
                <a:tc>
                  <a:txBody>
                    <a:bodyPr/>
                    <a:lstStyle/>
                    <a:p>
                      <a:r>
                        <a:rPr lang="en-GB" sz="1600" dirty="0"/>
                        <a:t>Morphine/ </a:t>
                      </a:r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GB" sz="1600" dirty="0"/>
                        <a:t>Diamorphine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Hand Of Sean (Demo)" pitchFamily="2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Hand Of Sean (Demo)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Hand Of Sean (Demo)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Hand Of Sean (Demo)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7339557"/>
                  </a:ext>
                </a:extLst>
              </a:tr>
              <a:tr h="416460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GB" sz="1600" dirty="0"/>
                        <a:t>Midazolam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>
                        <a:latin typeface="Hand Of Sean (Demo)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600">
                        <a:latin typeface="Hand Of Sean (Demo)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Hand Of Sean (Demo)" pitchFamily="2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Hand Of Sean (Demo)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2317859"/>
                  </a:ext>
                </a:extLst>
              </a:tr>
              <a:tr h="650363">
                <a:tc>
                  <a:txBody>
                    <a:bodyPr/>
                    <a:lstStyle/>
                    <a:p>
                      <a:r>
                        <a:rPr lang="en-GB" sz="1600" dirty="0"/>
                        <a:t>Hyoscine </a:t>
                      </a:r>
                      <a:r>
                        <a:rPr lang="en-GB" sz="1600" dirty="0" err="1"/>
                        <a:t>Butylbromide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Hand Of Sean (Demo)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600">
                        <a:latin typeface="Hand Of Sean (Demo)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600">
                        <a:latin typeface="Hand Of Sean (Demo)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Hand Of Sean (Demo)" pitchFamily="2" charset="0"/>
                        </a:rPr>
                        <a:t>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4348291"/>
                  </a:ext>
                </a:extLst>
              </a:tr>
              <a:tr h="416460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GB" sz="1600" dirty="0"/>
                        <a:t>Levomepromazine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>
                        <a:latin typeface="Hand Of Sean (Demo)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Hand Of Sean (Demo)" pitchFamily="2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Hand Of Sean (Demo)" pitchFamily="2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Hand Of Sean (Demo)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16867537"/>
                  </a:ext>
                </a:extLst>
              </a:tr>
              <a:tr h="650363">
                <a:tc>
                  <a:txBody>
                    <a:bodyPr/>
                    <a:lstStyle/>
                    <a:p>
                      <a:r>
                        <a:rPr lang="en-GB" sz="1600" dirty="0"/>
                        <a:t>Hyoscine </a:t>
                      </a:r>
                      <a:r>
                        <a:rPr lang="en-GB" sz="1600" dirty="0" err="1"/>
                        <a:t>Hydrobromide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>
                        <a:latin typeface="Hand Of Sean (Demo)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600">
                        <a:latin typeface="Hand Of Sean (Demo)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600">
                        <a:latin typeface="Hand Of Sean (Demo)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Hand Of Sean (Demo)" pitchFamily="2" charset="0"/>
                        </a:rPr>
                        <a:t>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59096005"/>
                  </a:ext>
                </a:extLst>
              </a:tr>
              <a:tr h="416460">
                <a:tc>
                  <a:txBody>
                    <a:bodyPr/>
                    <a:lstStyle/>
                    <a:p>
                      <a:r>
                        <a:rPr lang="en-GB" sz="1600" dirty="0"/>
                        <a:t>Oxycodone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Hand Of Sean (Demo)" pitchFamily="2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600">
                        <a:latin typeface="Hand Of Sean (Demo)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600">
                        <a:latin typeface="Hand Of Sean (Demo)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Hand Of Sean (Demo)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9309835"/>
                  </a:ext>
                </a:extLst>
              </a:tr>
              <a:tr h="416460">
                <a:tc>
                  <a:txBody>
                    <a:bodyPr/>
                    <a:lstStyle/>
                    <a:p>
                      <a:r>
                        <a:rPr lang="en-GB" sz="1600" dirty="0"/>
                        <a:t>Cyclizine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Hand Of Sean (Demo)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Hand Of Sean (Demo)" pitchFamily="2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Hand Of Sean (Demo)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Hand Of Sean (Demo)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50058147"/>
                  </a:ext>
                </a:extLst>
              </a:tr>
              <a:tr h="416460">
                <a:tc>
                  <a:txBody>
                    <a:bodyPr/>
                    <a:lstStyle/>
                    <a:p>
                      <a:r>
                        <a:rPr lang="en-GB" sz="1600" dirty="0"/>
                        <a:t>Haloperidol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Hand Of Sean (Demo)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Hand Of Sean (Demo)" pitchFamily="2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Hand Of Sean (Demo)" pitchFamily="2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Hand Of Sean (Demo)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8010273"/>
                  </a:ext>
                </a:extLst>
              </a:tr>
              <a:tr h="371023">
                <a:tc>
                  <a:txBody>
                    <a:bodyPr/>
                    <a:lstStyle/>
                    <a:p>
                      <a:r>
                        <a:rPr lang="en-GB" sz="1600" dirty="0"/>
                        <a:t>Metoclopramide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Hand Of Sean (Demo)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Hand Of Sean (Demo)" pitchFamily="2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Hand Of Sean (Demo)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Hand Of Sean (Demo)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0968030"/>
                  </a:ext>
                </a:extLst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1340662" y="6338923"/>
            <a:ext cx="3437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*</a:t>
            </a:r>
            <a:r>
              <a:rPr lang="en-GB" sz="1400" b="1" dirty="0">
                <a:latin typeface="Hand Of Sean (Demo)" pitchFamily="2" charset="0"/>
              </a:rPr>
              <a:t>Used in Derian House</a:t>
            </a:r>
            <a:endParaRPr lang="en-GB" sz="1400" dirty="0">
              <a:solidFill>
                <a:srgbClr val="FF0000"/>
              </a:solidFill>
              <a:latin typeface="Hand Of Sean (Demo)" pitchFamily="2" charset="0"/>
            </a:endParaRPr>
          </a:p>
        </p:txBody>
      </p:sp>
      <mc:AlternateContent xmlns:mc="http://schemas.openxmlformats.org/markup-compatibility/2006" xmlns:p14="http://schemas.microsoft.com/office/powerpoint/2010/main" xmlns:iact="http://schemas.microsoft.com/office/powerpoint/2014/inkAction">
        <mc:Choice Requires="p14 iact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82BFD91-6B54-3A45-9A58-FA7E27B23F3B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1303560" y="2201760"/>
              <a:ext cx="1808280" cy="1507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82BFD91-6B54-3A45-9A58-FA7E27B23F3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87720" y="2138400"/>
                <a:ext cx="1839600" cy="16344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B65D6E59-3919-FF4B-B62D-C5B18D7CD5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918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234"/>
    </mc:Choice>
    <mc:Fallback xmlns="">
      <p:transition spd="slow" advTm="262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527524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494863" y="527524"/>
            <a:ext cx="73621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>
                <a:solidFill>
                  <a:srgbClr val="A6CE39"/>
                </a:solidFill>
                <a:latin typeface="Aller" panose="02000503030000020004" pitchFamily="2" charset="0"/>
              </a:rPr>
              <a:t>Analgesics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8470" y="2745995"/>
            <a:ext cx="2619375" cy="174307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250696" y="1366148"/>
            <a:ext cx="27982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000" dirty="0">
                <a:solidFill>
                  <a:srgbClr val="FF0000"/>
                </a:solidFill>
                <a:latin typeface="Hand Of Sean (Demo)" pitchFamily="2" charset="0"/>
              </a:rPr>
              <a:t>*</a:t>
            </a:r>
            <a:r>
              <a:rPr lang="en-GB" sz="2000" dirty="0">
                <a:latin typeface="Hand Of Sean (Demo)" pitchFamily="2" charset="0"/>
              </a:rPr>
              <a:t>Diamorphine</a:t>
            </a:r>
          </a:p>
          <a:p>
            <a:pPr algn="ctr">
              <a:lnSpc>
                <a:spcPct val="150000"/>
              </a:lnSpc>
            </a:pPr>
            <a:r>
              <a:rPr lang="en-GB" sz="2000" dirty="0"/>
              <a:t>Drug of choice due to its solubility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31828" y="1366148"/>
            <a:ext cx="27982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000" dirty="0">
                <a:latin typeface="Hand Of Sean (Demo)" pitchFamily="2" charset="0"/>
              </a:rPr>
              <a:t>Morphine</a:t>
            </a:r>
          </a:p>
          <a:p>
            <a:pPr algn="ctr">
              <a:lnSpc>
                <a:spcPct val="150000"/>
              </a:lnSpc>
            </a:pPr>
            <a:r>
              <a:rPr lang="en-GB" sz="2000" dirty="0"/>
              <a:t>Same properties, larger volume in ampoules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94265" y="4901140"/>
            <a:ext cx="31340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000" dirty="0">
                <a:latin typeface="Hand Of Sean (Demo)" pitchFamily="2" charset="0"/>
              </a:rPr>
              <a:t>Oxycodone</a:t>
            </a:r>
          </a:p>
          <a:p>
            <a:pPr algn="ctr">
              <a:lnSpc>
                <a:spcPct val="150000"/>
              </a:lnSpc>
            </a:pPr>
            <a:r>
              <a:rPr lang="en-GB" sz="2000" dirty="0"/>
              <a:t>Is a synthetic opioid used as an alternative to morphine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5B2945A8-8FED-9A46-84C6-A5EE709692C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4413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9871"/>
    </mc:Choice>
    <mc:Fallback xmlns="">
      <p:transition advTm="98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5" grpId="0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527524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494863" y="527524"/>
            <a:ext cx="73621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>
                <a:solidFill>
                  <a:srgbClr val="A6CE39"/>
                </a:solidFill>
                <a:latin typeface="Aller" panose="02000503030000020004" pitchFamily="2" charset="0"/>
              </a:rPr>
              <a:t>Antiemetic's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0693" y="1328742"/>
            <a:ext cx="27982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000" dirty="0">
                <a:solidFill>
                  <a:srgbClr val="FF0000"/>
                </a:solidFill>
                <a:latin typeface="Hand Of Sean (Demo)" pitchFamily="2" charset="0"/>
              </a:rPr>
              <a:t>*</a:t>
            </a:r>
            <a:r>
              <a:rPr lang="en-GB" sz="2000" dirty="0">
                <a:latin typeface="Hand Of Sean (Demo)" pitchFamily="2" charset="0"/>
              </a:rPr>
              <a:t>Levomepromazine</a:t>
            </a:r>
          </a:p>
          <a:p>
            <a:pPr algn="ctr">
              <a:lnSpc>
                <a:spcPct val="150000"/>
              </a:lnSpc>
            </a:pPr>
            <a:r>
              <a:rPr lang="en-GB" sz="2000" dirty="0"/>
              <a:t>Drug of choice due to its effectiveness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06286" y="1200194"/>
            <a:ext cx="36507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000" dirty="0">
                <a:latin typeface="Hand Of Sean (Demo)" pitchFamily="2" charset="0"/>
              </a:rPr>
              <a:t>Metoclopramide</a:t>
            </a:r>
          </a:p>
          <a:p>
            <a:pPr algn="ctr">
              <a:lnSpc>
                <a:spcPct val="150000"/>
              </a:lnSpc>
            </a:pPr>
            <a:r>
              <a:rPr lang="en-GB" sz="2000" dirty="0"/>
              <a:t>Should only be used for short term use due to neurological side effects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73209" y="4901140"/>
            <a:ext cx="33550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000" dirty="0">
                <a:latin typeface="Hand Of Sean (Demo)" pitchFamily="2" charset="0"/>
              </a:rPr>
              <a:t>Cyclizine</a:t>
            </a:r>
          </a:p>
          <a:p>
            <a:pPr algn="ctr">
              <a:lnSpc>
                <a:spcPct val="150000"/>
              </a:lnSpc>
            </a:pPr>
            <a:r>
              <a:rPr lang="en-GB" sz="2000" dirty="0"/>
              <a:t>Used as a last resort, drug is incompatible with 0.9% NaCl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4265" y="2948383"/>
            <a:ext cx="2466975" cy="1847850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65A333E3-B3E1-BF49-82EE-808DE84D8FC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94725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3354"/>
    </mc:Choice>
    <mc:Fallback xmlns="">
      <p:transition advTm="133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5" grpId="0"/>
      <p:bldP spid="16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527524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494863" y="527524"/>
            <a:ext cx="73621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>
                <a:solidFill>
                  <a:srgbClr val="A6CE39"/>
                </a:solidFill>
                <a:latin typeface="Aller" panose="02000503030000020004" pitchFamily="2" charset="0"/>
              </a:rPr>
              <a:t>Agitation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0693" y="1328742"/>
            <a:ext cx="27982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000" dirty="0">
                <a:solidFill>
                  <a:srgbClr val="FF0000"/>
                </a:solidFill>
                <a:latin typeface="Hand Of Sean (Demo)" pitchFamily="2" charset="0"/>
              </a:rPr>
              <a:t>*</a:t>
            </a:r>
            <a:r>
              <a:rPr lang="en-GB" sz="2000" dirty="0">
                <a:latin typeface="Hand Of Sean (Demo)" pitchFamily="2" charset="0"/>
              </a:rPr>
              <a:t>Midazolam</a:t>
            </a:r>
          </a:p>
          <a:p>
            <a:pPr algn="ctr">
              <a:lnSpc>
                <a:spcPct val="150000"/>
              </a:lnSpc>
            </a:pPr>
            <a:r>
              <a:rPr lang="en-GB" sz="2000" dirty="0"/>
              <a:t>Drug of choice in Derian House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06286" y="1200194"/>
            <a:ext cx="36507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000" dirty="0">
                <a:latin typeface="Hand Of Sean (Demo)" pitchFamily="2" charset="0"/>
              </a:rPr>
              <a:t>Levomepromazine</a:t>
            </a:r>
          </a:p>
          <a:p>
            <a:pPr algn="ctr">
              <a:lnSpc>
                <a:spcPct val="150000"/>
              </a:lnSpc>
            </a:pPr>
            <a:r>
              <a:rPr lang="en-GB" sz="2000" dirty="0"/>
              <a:t>Alternative drug for anxiety &amp; distress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73209" y="4901140"/>
            <a:ext cx="33550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000" dirty="0">
                <a:latin typeface="Hand Of Sean (Demo)" pitchFamily="2" charset="0"/>
              </a:rPr>
              <a:t>Haloperidol</a:t>
            </a:r>
          </a:p>
          <a:p>
            <a:pPr algn="ctr">
              <a:lnSpc>
                <a:spcPct val="150000"/>
              </a:lnSpc>
            </a:pPr>
            <a:r>
              <a:rPr lang="en-GB" sz="2000" dirty="0"/>
              <a:t>Not licensed for use in children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734" y="3036296"/>
            <a:ext cx="2428398" cy="184785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0124FF54-5DF4-9D40-A64B-6BDAF492FFD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341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8972"/>
    </mc:Choice>
    <mc:Fallback xmlns="">
      <p:transition advTm="189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5" grpId="0"/>
      <p:bldP spid="16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359930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426111" y="445022"/>
            <a:ext cx="7362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Insertion Sites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242" y="1364935"/>
            <a:ext cx="5191429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dirty="0"/>
              <a:t>Criteria for choosing a site for administration: 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sz="2000" dirty="0"/>
              <a:t>Areas where there is a good depth of subcutaneous fat, towards the centre of the body  </a:t>
            </a:r>
          </a:p>
          <a:p>
            <a:pPr marL="742950" lvl="1" indent="-285750">
              <a:lnSpc>
                <a:spcPct val="150000"/>
              </a:lnSpc>
              <a:buBlip>
                <a:blip r:embed="rId6"/>
              </a:buBlip>
            </a:pPr>
            <a:r>
              <a:rPr lang="en-GB" dirty="0"/>
              <a:t>Lateral aspects of the upper arms and thighs</a:t>
            </a:r>
          </a:p>
          <a:p>
            <a:pPr marL="742950" lvl="1" indent="-285750">
              <a:lnSpc>
                <a:spcPct val="150000"/>
              </a:lnSpc>
              <a:buBlip>
                <a:blip r:embed="rId6"/>
              </a:buBlip>
            </a:pPr>
            <a:r>
              <a:rPr lang="en-GB" dirty="0"/>
              <a:t>The abdomen</a:t>
            </a:r>
          </a:p>
          <a:p>
            <a:pPr marL="742950" lvl="1" indent="-285750">
              <a:lnSpc>
                <a:spcPct val="150000"/>
              </a:lnSpc>
              <a:buBlip>
                <a:blip r:embed="rId6"/>
              </a:buBlip>
            </a:pPr>
            <a:r>
              <a:rPr lang="en-GB" dirty="0"/>
              <a:t>Anterior chest below the clavicle</a:t>
            </a:r>
          </a:p>
          <a:p>
            <a:pPr marL="742950" lvl="1" indent="-285750">
              <a:lnSpc>
                <a:spcPct val="150000"/>
              </a:lnSpc>
              <a:buBlip>
                <a:blip r:embed="rId6"/>
              </a:buBlip>
            </a:pPr>
            <a:r>
              <a:rPr lang="en-GB" dirty="0"/>
              <a:t>Posterior chest wall between the shoulder blades  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endParaRPr lang="en-GB" sz="2000" dirty="0"/>
          </a:p>
        </p:txBody>
      </p:sp>
      <p:pic>
        <p:nvPicPr>
          <p:cNvPr id="10" name="img16_35083" descr="G:\Child branch\Foundations in Children's Nursing\Injection technique\injection sites[1].jpg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04050" y="1409700"/>
            <a:ext cx="2921954" cy="403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31BDDB7-4EE0-7744-857C-22F265FB6891}"/>
              </a:ext>
            </a:extLst>
          </p:cNvPr>
          <p:cNvSpPr/>
          <p:nvPr/>
        </p:nvSpPr>
        <p:spPr>
          <a:xfrm>
            <a:off x="7765654" y="3545623"/>
            <a:ext cx="654205" cy="53525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DF255D-386F-2C46-B997-FED3E173A428}"/>
              </a:ext>
            </a:extLst>
          </p:cNvPr>
          <p:cNvSpPr/>
          <p:nvPr/>
        </p:nvSpPr>
        <p:spPr>
          <a:xfrm>
            <a:off x="6802244" y="3037553"/>
            <a:ext cx="460917" cy="32609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5C0351A-45B0-8446-AF17-5429398E8F4D}"/>
              </a:ext>
            </a:extLst>
          </p:cNvPr>
          <p:cNvSpPr/>
          <p:nvPr/>
        </p:nvSpPr>
        <p:spPr>
          <a:xfrm>
            <a:off x="7765655" y="2435227"/>
            <a:ext cx="654205" cy="2782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A874BD-5AD8-DC48-8CD3-C5734BF9EFFC}"/>
              </a:ext>
            </a:extLst>
          </p:cNvPr>
          <p:cNvSpPr/>
          <p:nvPr/>
        </p:nvSpPr>
        <p:spPr>
          <a:xfrm>
            <a:off x="6601521" y="2435228"/>
            <a:ext cx="200723" cy="53525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64CA0E4-E603-8C43-A712-FAE5403651A6}"/>
              </a:ext>
            </a:extLst>
          </p:cNvPr>
          <p:cNvSpPr/>
          <p:nvPr/>
        </p:nvSpPr>
        <p:spPr>
          <a:xfrm>
            <a:off x="6898888" y="2503651"/>
            <a:ext cx="394700" cy="1539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A84DF2CA-1141-DD4A-B5BC-52A65D8D1E1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53012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192"/>
    </mc:Choice>
    <mc:Fallback xmlns="">
      <p:transition spd="slow" advTm="561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527524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536192" y="527524"/>
            <a:ext cx="7362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Setting up a Syringe Driver </a:t>
            </a:r>
          </a:p>
        </p:txBody>
      </p:sp>
      <p:sp>
        <p:nvSpPr>
          <p:cNvPr id="5" name="Rectangle 4"/>
          <p:cNvSpPr/>
          <p:nvPr/>
        </p:nvSpPr>
        <p:spPr>
          <a:xfrm>
            <a:off x="1250696" y="1722883"/>
            <a:ext cx="59084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2" name="4E0571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06500" y="1426099"/>
            <a:ext cx="7315200" cy="4089400"/>
          </a:xfrm>
          <a:prstGeom prst="rect">
            <a:avLst/>
          </a:prstGeom>
        </p:spPr>
      </p:pic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F9A1BA1A-2716-7649-9726-AEE3BD4B095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269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5362"/>
    </mc:Choice>
    <mc:Fallback xmlns="">
      <p:transition spd="slow" advTm="2953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15427" objId="2"/>
        <p14:stopEvt time="295362" objId="2"/>
      </p14:showEvtLst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527524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536192" y="527524"/>
            <a:ext cx="7362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Setting up a Syringe Driver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50696" y="1299036"/>
            <a:ext cx="729234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Assess the patient </a:t>
            </a:r>
            <a:r>
              <a:rPr lang="en-GB" sz="1400" dirty="0"/>
              <a:t>(use all tools available – parents, pain tools - FLACC)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Assess suitable insertion site </a:t>
            </a:r>
            <a:r>
              <a:rPr lang="en-GB" sz="1400" dirty="0"/>
              <a:t>(position, skin integrity, depth of subcutaneous fat)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Assess suitable cannula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Check site </a:t>
            </a:r>
            <a:r>
              <a:rPr lang="en-GB" sz="1400" dirty="0"/>
              <a:t>(swelling, inflammation, leakage, dislodgement)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Check line/syringe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Check prescription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Check medication </a:t>
            </a:r>
            <a:r>
              <a:rPr lang="en-GB" sz="1400" dirty="0"/>
              <a:t>(stock check)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Calculate dosage/volume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Collect &amp; set-up equipment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Draw up medication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First set up – prime the line, subsequent same dosage set ups just attach syringe to line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New dose set up - disconnect old line, replace line and prime – connect to cannula 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58430B5F-34CB-5E40-A487-95B623346F6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92680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612"/>
    </mc:Choice>
    <mc:Fallback xmlns="">
      <p:transition spd="slow" advTm="466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527524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536192" y="520632"/>
            <a:ext cx="7362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Breakthrough Bolus Method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50696" y="1308116"/>
            <a:ext cx="729234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Blip>
                <a:blip r:embed="rId4"/>
              </a:buBlip>
            </a:pPr>
            <a:r>
              <a:rPr lang="en-GB" sz="2000" dirty="0"/>
              <a:t>Given via a separate Saflo, ideally in a separate limb.</a:t>
            </a:r>
          </a:p>
          <a:p>
            <a:pPr marL="285750" indent="-285750">
              <a:lnSpc>
                <a:spcPct val="150000"/>
              </a:lnSpc>
              <a:buBlip>
                <a:blip r:embed="rId4"/>
              </a:buBlip>
            </a:pPr>
            <a:r>
              <a:rPr lang="en-GB" sz="2000" dirty="0"/>
              <a:t>Use the short length set. </a:t>
            </a:r>
          </a:p>
          <a:p>
            <a:pPr marL="285750" indent="-285750">
              <a:lnSpc>
                <a:spcPct val="150000"/>
              </a:lnSpc>
              <a:buBlip>
                <a:blip r:embed="rId4"/>
              </a:buBlip>
            </a:pPr>
            <a:r>
              <a:rPr lang="en-GB" sz="2000" dirty="0"/>
              <a:t>Prime set before use.</a:t>
            </a:r>
          </a:p>
          <a:p>
            <a:pPr marL="285750" indent="-285750">
              <a:lnSpc>
                <a:spcPct val="150000"/>
              </a:lnSpc>
              <a:buBlip>
                <a:blip r:embed="rId4"/>
              </a:buBlip>
            </a:pPr>
            <a:r>
              <a:rPr lang="en-GB" sz="2000" dirty="0"/>
              <a:t>Set can be left in for future use. </a:t>
            </a:r>
          </a:p>
          <a:p>
            <a:pPr marL="285750" indent="-285750">
              <a:lnSpc>
                <a:spcPct val="150000"/>
              </a:lnSpc>
              <a:buBlip>
                <a:blip r:embed="rId4"/>
              </a:buBlip>
            </a:pPr>
            <a:r>
              <a:rPr lang="en-GB" sz="2000" dirty="0"/>
              <a:t>Document site used</a:t>
            </a:r>
          </a:p>
          <a:p>
            <a:pPr marL="285750" indent="-285750">
              <a:lnSpc>
                <a:spcPct val="150000"/>
              </a:lnSpc>
              <a:buBlip>
                <a:blip r:embed="rId4"/>
              </a:buBlip>
            </a:pPr>
            <a:r>
              <a:rPr lang="en-GB" sz="2000" dirty="0"/>
              <a:t>Date, Time, Sign!!!</a:t>
            </a:r>
          </a:p>
          <a:p>
            <a:pPr marL="285750" indent="-285750">
              <a:lnSpc>
                <a:spcPct val="150000"/>
              </a:lnSpc>
              <a:buBlip>
                <a:blip r:embed="rId4"/>
              </a:buBlip>
            </a:pPr>
            <a:endParaRPr lang="en-GB" sz="2000" dirty="0"/>
          </a:p>
          <a:p>
            <a:pPr marL="285750" indent="-285750">
              <a:lnSpc>
                <a:spcPct val="150000"/>
              </a:lnSpc>
              <a:buBlip>
                <a:blip r:embed="rId4"/>
              </a:buBlip>
            </a:pPr>
            <a:endParaRPr lang="en-GB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9951" y="4711731"/>
            <a:ext cx="2857500" cy="1609725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02D72C15-4B77-BC40-9C87-316F3F51F4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23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136"/>
    </mc:Choice>
    <mc:Fallback xmlns="">
      <p:transition spd="slow" advTm="371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527524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536192" y="605909"/>
            <a:ext cx="64390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Saflo Insertion Technique</a:t>
            </a:r>
          </a:p>
        </p:txBody>
      </p:sp>
      <p:pic>
        <p:nvPicPr>
          <p:cNvPr id="3" name="45C590B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8105" y="1372870"/>
            <a:ext cx="7315200" cy="4089400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DC80FEDB-21A1-7547-89C0-085A96965C4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693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623"/>
    </mc:Choice>
    <mc:Fallback xmlns="">
      <p:transition spd="slow" advTm="756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16680" objId="3"/>
        <p14:stopEvt time="75623" objId="3"/>
      </p14:showEvtLst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527524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536192" y="527524"/>
            <a:ext cx="7362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Documentation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50696" y="1635920"/>
            <a:ext cx="729234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Blip>
                <a:blip r:embed="rId4"/>
              </a:buBlip>
            </a:pPr>
            <a:r>
              <a:rPr lang="en-GB" sz="2000" dirty="0"/>
              <a:t>Syringe driver documentation packs are available in the treatment room</a:t>
            </a:r>
          </a:p>
          <a:p>
            <a:pPr marL="285750" indent="-285750">
              <a:lnSpc>
                <a:spcPct val="150000"/>
              </a:lnSpc>
              <a:buBlip>
                <a:blip r:embed="rId4"/>
              </a:buBlip>
            </a:pPr>
            <a:r>
              <a:rPr lang="en-GB" sz="2000" dirty="0"/>
              <a:t>Please ensure the correct documentation is used for in house or community use</a:t>
            </a:r>
          </a:p>
          <a:p>
            <a:pPr marL="285750" indent="-285750">
              <a:lnSpc>
                <a:spcPct val="150000"/>
              </a:lnSpc>
              <a:buBlip>
                <a:blip r:embed="rId4"/>
              </a:buBlip>
            </a:pPr>
            <a:r>
              <a:rPr lang="en-GB" sz="2000" dirty="0"/>
              <a:t>What do you need to record?</a:t>
            </a:r>
          </a:p>
          <a:p>
            <a:pPr marL="285750" indent="-285750">
              <a:lnSpc>
                <a:spcPct val="150000"/>
              </a:lnSpc>
              <a:buBlip>
                <a:blip r:embed="rId4"/>
              </a:buBlip>
            </a:pPr>
            <a:r>
              <a:rPr lang="en-GB" sz="2000" dirty="0"/>
              <a:t>Ensure you date, time and SIGN EVERYTHING you have documented  </a:t>
            </a:r>
          </a:p>
          <a:p>
            <a:pPr marL="285750" indent="-285750">
              <a:lnSpc>
                <a:spcPct val="150000"/>
              </a:lnSpc>
              <a:buBlip>
                <a:blip r:embed="rId4"/>
              </a:buBlip>
            </a:pPr>
            <a:r>
              <a:rPr lang="en-GB" sz="2000" dirty="0"/>
              <a:t>Remember If it wasn’t documented it didn’t happen  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CA053B57-A18D-5842-944A-F6A2FDF628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01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062"/>
    </mc:Choice>
    <mc:Fallback xmlns="">
      <p:transition spd="slow" advTm="510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679704" y="390020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508691" y="376237"/>
            <a:ext cx="7362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The Do’s &amp; Do not’s 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9003430"/>
              </p:ext>
            </p:extLst>
          </p:nvPr>
        </p:nvGraphicFramePr>
        <p:xfrm>
          <a:off x="866274" y="1213898"/>
          <a:ext cx="7775837" cy="374311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061722">
                  <a:extLst>
                    <a:ext uri="{9D8B030D-6E8A-4147-A177-3AD203B41FA5}">
                      <a16:colId xmlns:a16="http://schemas.microsoft.com/office/drawing/2014/main" val="1081466774"/>
                    </a:ext>
                  </a:extLst>
                </a:gridCol>
                <a:gridCol w="3714115">
                  <a:extLst>
                    <a:ext uri="{9D8B030D-6E8A-4147-A177-3AD203B41FA5}">
                      <a16:colId xmlns:a16="http://schemas.microsoft.com/office/drawing/2014/main" val="760119245"/>
                    </a:ext>
                  </a:extLst>
                </a:gridCol>
              </a:tblGrid>
              <a:tr h="680671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  <a:latin typeface="Hand Of Sean (Demo)" pitchFamily="2" charset="0"/>
                        </a:rPr>
                        <a:t>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  <a:latin typeface="Hand Of Sean (Demo)" pitchFamily="2" charset="0"/>
                        </a:rPr>
                        <a:t>DO</a:t>
                      </a:r>
                      <a:r>
                        <a:rPr lang="en-GB" sz="1600" baseline="0" dirty="0">
                          <a:solidFill>
                            <a:schemeClr val="tx1"/>
                          </a:solidFill>
                          <a:latin typeface="Hand Of Sean (Demo)" pitchFamily="2" charset="0"/>
                        </a:rPr>
                        <a:t> NOT</a:t>
                      </a:r>
                      <a:endParaRPr lang="en-GB" sz="1600" dirty="0">
                        <a:solidFill>
                          <a:schemeClr val="tx1"/>
                        </a:solidFill>
                        <a:latin typeface="Hand Of Sean (Demo)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33111964"/>
                  </a:ext>
                </a:extLst>
              </a:tr>
              <a:tr h="988913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Set-up a 2</a:t>
                      </a:r>
                      <a:r>
                        <a:rPr lang="en-GB" sz="1400" baseline="30000" dirty="0">
                          <a:solidFill>
                            <a:schemeClr val="tx1"/>
                          </a:solidFill>
                        </a:rPr>
                        <a:t>nd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 Syringe Driver if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Total volume in syringe is &gt;17mls</a:t>
                      </a:r>
                      <a:r>
                        <a:rPr lang="en-GB" sz="14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sz="1400" baseline="0" dirty="0">
                          <a:solidFill>
                            <a:schemeClr val="tx1"/>
                          </a:solidFill>
                        </a:rPr>
                        <a:t>More than 3 drugs are required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sz="1400" baseline="0" dirty="0">
                          <a:solidFill>
                            <a:schemeClr val="tx1"/>
                          </a:solidFill>
                        </a:rPr>
                        <a:t>Drugs are incompatible with each other 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+mn-lt"/>
                        </a:rPr>
                        <a:t>Exceed 17mls total volume</a:t>
                      </a:r>
                      <a:r>
                        <a:rPr lang="en-GB" sz="1400" baseline="0" dirty="0">
                          <a:latin typeface="+mn-lt"/>
                        </a:rPr>
                        <a:t> in a syringe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7339557"/>
                  </a:ext>
                </a:extLst>
              </a:tr>
              <a:tr h="7656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Clearly label and document what drug is</a:t>
                      </a:r>
                      <a:r>
                        <a:rPr lang="en-GB" sz="1400" baseline="0" dirty="0">
                          <a:solidFill>
                            <a:schemeClr val="tx1"/>
                          </a:solidFill>
                        </a:rPr>
                        <a:t> in which syringe, including total amounts 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+mn-lt"/>
                        </a:rPr>
                        <a:t>Mix</a:t>
                      </a:r>
                      <a:r>
                        <a:rPr lang="en-GB" sz="1400" baseline="0" dirty="0">
                          <a:latin typeface="+mn-lt"/>
                        </a:rPr>
                        <a:t> the total volume of drugs across 2 syringes</a:t>
                      </a:r>
                      <a:r>
                        <a:rPr lang="en-GB" sz="1400" baseline="0" dirty="0">
                          <a:solidFill>
                            <a:srgbClr val="FF0000"/>
                          </a:solidFill>
                          <a:latin typeface="+mn-lt"/>
                        </a:rPr>
                        <a:t>*</a:t>
                      </a:r>
                      <a:r>
                        <a:rPr lang="en-GB" sz="1400" baseline="0" dirty="0">
                          <a:latin typeface="+mn-lt"/>
                        </a:rPr>
                        <a:t> 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2317859"/>
                  </a:ext>
                </a:extLst>
              </a:tr>
              <a:tr h="7656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Ensure both syringe</a:t>
                      </a:r>
                      <a:r>
                        <a:rPr lang="en-GB" sz="1400" baseline="0" dirty="0">
                          <a:solidFill>
                            <a:schemeClr val="tx1"/>
                          </a:solidFill>
                        </a:rPr>
                        <a:t> driver and paperwork match and are clearly labelled 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+mn-lt"/>
                        </a:rPr>
                        <a:t>Do not break the line to administer breakthrough medications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4348291"/>
                  </a:ext>
                </a:extLst>
              </a:tr>
              <a:tr h="5423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Do use a separate Saflo to administer breakthrough medications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GB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16867537"/>
                  </a:ext>
                </a:extLst>
              </a:tr>
            </a:tbl>
          </a:graphicData>
        </a:graphic>
      </p:graphicFrame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FBA3AC49-14D8-984B-9BBD-D565ADC48881}"/>
              </a:ext>
            </a:extLst>
          </p:cNvPr>
          <p:cNvSpPr/>
          <p:nvPr/>
        </p:nvSpPr>
        <p:spPr>
          <a:xfrm>
            <a:off x="866274" y="1895708"/>
            <a:ext cx="4069999" cy="944136"/>
          </a:xfrm>
          <a:prstGeom prst="roundRect">
            <a:avLst/>
          </a:prstGeom>
          <a:noFill/>
          <a:ln w="28575">
            <a:solidFill>
              <a:srgbClr val="842B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C1374BB-B1E5-B641-B148-2E8C3E36AD75}"/>
              </a:ext>
            </a:extLst>
          </p:cNvPr>
          <p:cNvSpPr/>
          <p:nvPr/>
        </p:nvSpPr>
        <p:spPr>
          <a:xfrm>
            <a:off x="866272" y="2850934"/>
            <a:ext cx="4069999" cy="823120"/>
          </a:xfrm>
          <a:prstGeom prst="roundRect">
            <a:avLst/>
          </a:prstGeom>
          <a:noFill/>
          <a:ln w="28575">
            <a:solidFill>
              <a:srgbClr val="842B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BEBB8ED-CBAB-2641-89D3-0995B5E574AE}"/>
              </a:ext>
            </a:extLst>
          </p:cNvPr>
          <p:cNvSpPr/>
          <p:nvPr/>
        </p:nvSpPr>
        <p:spPr>
          <a:xfrm>
            <a:off x="866273" y="3674054"/>
            <a:ext cx="4069999" cy="715810"/>
          </a:xfrm>
          <a:prstGeom prst="roundRect">
            <a:avLst/>
          </a:prstGeom>
          <a:noFill/>
          <a:ln w="28575">
            <a:solidFill>
              <a:srgbClr val="842B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4A9E1499-094D-854B-BAFC-777C57E7B1A9}"/>
              </a:ext>
            </a:extLst>
          </p:cNvPr>
          <p:cNvSpPr/>
          <p:nvPr/>
        </p:nvSpPr>
        <p:spPr>
          <a:xfrm>
            <a:off x="866273" y="4389864"/>
            <a:ext cx="4069999" cy="567145"/>
          </a:xfrm>
          <a:prstGeom prst="roundRect">
            <a:avLst/>
          </a:prstGeom>
          <a:noFill/>
          <a:ln w="28575">
            <a:solidFill>
              <a:srgbClr val="842B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F28E9B1E-CBF8-FE41-B421-E85B2903E409}"/>
              </a:ext>
            </a:extLst>
          </p:cNvPr>
          <p:cNvSpPr/>
          <p:nvPr/>
        </p:nvSpPr>
        <p:spPr>
          <a:xfrm>
            <a:off x="4936272" y="1905489"/>
            <a:ext cx="3705840" cy="98274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6EE2423-7777-ED4B-A601-34E9D61D6B39}"/>
              </a:ext>
            </a:extLst>
          </p:cNvPr>
          <p:cNvSpPr/>
          <p:nvPr/>
        </p:nvSpPr>
        <p:spPr>
          <a:xfrm>
            <a:off x="4936272" y="2921629"/>
            <a:ext cx="3705840" cy="72633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054020D-5C24-BA4C-AD54-6F4B8B55944C}"/>
              </a:ext>
            </a:extLst>
          </p:cNvPr>
          <p:cNvSpPr/>
          <p:nvPr/>
        </p:nvSpPr>
        <p:spPr>
          <a:xfrm>
            <a:off x="4936272" y="3674054"/>
            <a:ext cx="3705840" cy="73067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066FE44D-E13D-9648-A9FF-405F115DA4C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7845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914"/>
    </mc:Choice>
    <mc:Fallback xmlns="">
      <p:transition spd="slow" advTm="1299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  <p:bldP spid="6" grpId="0" animBg="1"/>
      <p:bldP spid="8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679704" y="390020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508691" y="376237"/>
            <a:ext cx="7362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Troubleshooting 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1561224"/>
              </p:ext>
            </p:extLst>
          </p:nvPr>
        </p:nvGraphicFramePr>
        <p:xfrm>
          <a:off x="350636" y="1165772"/>
          <a:ext cx="8628358" cy="477546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14459">
                  <a:extLst>
                    <a:ext uri="{9D8B030D-6E8A-4147-A177-3AD203B41FA5}">
                      <a16:colId xmlns:a16="http://schemas.microsoft.com/office/drawing/2014/main" val="1081466774"/>
                    </a:ext>
                  </a:extLst>
                </a:gridCol>
                <a:gridCol w="2847920">
                  <a:extLst>
                    <a:ext uri="{9D8B030D-6E8A-4147-A177-3AD203B41FA5}">
                      <a16:colId xmlns:a16="http://schemas.microsoft.com/office/drawing/2014/main" val="760119245"/>
                    </a:ext>
                  </a:extLst>
                </a:gridCol>
                <a:gridCol w="2665979">
                  <a:extLst>
                    <a:ext uri="{9D8B030D-6E8A-4147-A177-3AD203B41FA5}">
                      <a16:colId xmlns:a16="http://schemas.microsoft.com/office/drawing/2014/main" val="4099358870"/>
                    </a:ext>
                  </a:extLst>
                </a:gridCol>
              </a:tblGrid>
              <a:tr h="650363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  <a:latin typeface="Hand Of Sean (Demo)" pitchFamily="2" charset="0"/>
                        </a:rPr>
                        <a:t>Screen Information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  <a:latin typeface="Hand Of Sean (Demo)" pitchFamily="2" charset="0"/>
                        </a:rPr>
                        <a:t>Result/Cause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  <a:latin typeface="Hand Of Sean (Demo)" pitchFamily="2" charset="0"/>
                        </a:rPr>
                        <a:t>Possible Actions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33111964"/>
                  </a:ext>
                </a:extLst>
              </a:tr>
              <a:tr h="650363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Programme nearly complete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+mn-lt"/>
                        </a:rPr>
                        <a:t>Programme is about to</a:t>
                      </a:r>
                      <a:r>
                        <a:rPr lang="en-GB" sz="1400" baseline="0" dirty="0">
                          <a:latin typeface="+mn-lt"/>
                        </a:rPr>
                        <a:t> end/syringe is almost empty 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latin typeface="+mn-lt"/>
                        </a:rPr>
                        <a:t>Prepare to change syringe/discontinue pump use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7339557"/>
                  </a:ext>
                </a:extLst>
              </a:tr>
              <a:tr h="416460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Low Battery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+mn-lt"/>
                        </a:rPr>
                        <a:t>Battery is almost depleted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+mn-lt"/>
                        </a:rPr>
                        <a:t>Prepare to change the battery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2317859"/>
                  </a:ext>
                </a:extLst>
              </a:tr>
              <a:tr h="650363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Pump paused</a:t>
                      </a:r>
                      <a:r>
                        <a:rPr lang="en-GB" sz="1400" baseline="0" dirty="0">
                          <a:solidFill>
                            <a:schemeClr val="tx1"/>
                          </a:solidFill>
                        </a:rPr>
                        <a:t> too long 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+mn-lt"/>
                        </a:rPr>
                        <a:t>Pump has been stopped/paused for more than</a:t>
                      </a:r>
                      <a:r>
                        <a:rPr lang="en-GB" sz="1400" baseline="0" dirty="0">
                          <a:latin typeface="+mn-lt"/>
                        </a:rPr>
                        <a:t> 2mins without any key presses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+mn-lt"/>
                        </a:rPr>
                        <a:t>Either</a:t>
                      </a:r>
                      <a:r>
                        <a:rPr lang="en-GB" sz="1400" baseline="0" dirty="0">
                          <a:latin typeface="+mn-lt"/>
                        </a:rPr>
                        <a:t> press (play) key to resume infusion, press stop key to continue to pause for further 2mins/power off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4348291"/>
                  </a:ext>
                </a:extLst>
              </a:tr>
              <a:tr h="416460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Syringe Empty/removed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+mn-lt"/>
                        </a:rPr>
                        <a:t>Current infusion programme has completed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+mn-lt"/>
                        </a:rPr>
                        <a:t>Prepare to change syringe or</a:t>
                      </a:r>
                      <a:r>
                        <a:rPr lang="en-GB" sz="1400" baseline="0" dirty="0">
                          <a:latin typeface="+mn-lt"/>
                        </a:rPr>
                        <a:t> discontinue pump use 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16867537"/>
                  </a:ext>
                </a:extLst>
              </a:tr>
              <a:tr h="650363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End Battery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+mn-lt"/>
                        </a:rPr>
                        <a:t>Battery</a:t>
                      </a:r>
                      <a:r>
                        <a:rPr lang="en-GB" sz="1400" baseline="0" dirty="0">
                          <a:latin typeface="+mn-lt"/>
                        </a:rPr>
                        <a:t> will fail imminently 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+mn-lt"/>
                        </a:rPr>
                        <a:t>Change battery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59096005"/>
                  </a:ext>
                </a:extLst>
              </a:tr>
              <a:tr h="416460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Syringe displaced/check</a:t>
                      </a:r>
                      <a:r>
                        <a:rPr lang="en-GB" sz="1400" baseline="0" dirty="0">
                          <a:solidFill>
                            <a:schemeClr val="tx1"/>
                          </a:solidFill>
                        </a:rPr>
                        <a:t> syringe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latin typeface="+mn-lt"/>
                        </a:rPr>
                        <a:t>One/more</a:t>
                      </a:r>
                      <a:r>
                        <a:rPr lang="en-GB" sz="1400" baseline="0" dirty="0">
                          <a:latin typeface="+mn-lt"/>
                        </a:rPr>
                        <a:t> of the syringe detection senses is not detecting 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latin typeface="+mn-lt"/>
                        </a:rPr>
                        <a:t>Check syringe and re-set as necessary. Check screen messages</a:t>
                      </a:r>
                      <a:r>
                        <a:rPr lang="en-GB" sz="1400" baseline="0" dirty="0">
                          <a:latin typeface="+mn-lt"/>
                        </a:rPr>
                        <a:t> for assistance</a:t>
                      </a:r>
                      <a:endParaRPr lang="en-GB" sz="1400" dirty="0">
                        <a:latin typeface="+mn-lt"/>
                      </a:endParaRPr>
                    </a:p>
                    <a:p>
                      <a:pPr algn="l"/>
                      <a:endParaRPr lang="en-GB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9309835"/>
                  </a:ext>
                </a:extLst>
              </a:tr>
            </a:tbl>
          </a:graphicData>
        </a:graphic>
      </p:graphicFrame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6F4147ED-F2F3-D64A-A546-AD0598DB3C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384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60"/>
    </mc:Choice>
    <mc:Fallback xmlns="">
      <p:transition spd="slow" advTm="145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679704" y="390020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508691" y="376237"/>
            <a:ext cx="7362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Troubleshooting 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6040482"/>
              </p:ext>
            </p:extLst>
          </p:nvPr>
        </p:nvGraphicFramePr>
        <p:xfrm>
          <a:off x="350636" y="1165772"/>
          <a:ext cx="8628358" cy="342404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14459">
                  <a:extLst>
                    <a:ext uri="{9D8B030D-6E8A-4147-A177-3AD203B41FA5}">
                      <a16:colId xmlns:a16="http://schemas.microsoft.com/office/drawing/2014/main" val="1081466774"/>
                    </a:ext>
                  </a:extLst>
                </a:gridCol>
                <a:gridCol w="2847920">
                  <a:extLst>
                    <a:ext uri="{9D8B030D-6E8A-4147-A177-3AD203B41FA5}">
                      <a16:colId xmlns:a16="http://schemas.microsoft.com/office/drawing/2014/main" val="760119245"/>
                    </a:ext>
                  </a:extLst>
                </a:gridCol>
                <a:gridCol w="2665979">
                  <a:extLst>
                    <a:ext uri="{9D8B030D-6E8A-4147-A177-3AD203B41FA5}">
                      <a16:colId xmlns:a16="http://schemas.microsoft.com/office/drawing/2014/main" val="4099358870"/>
                    </a:ext>
                  </a:extLst>
                </a:gridCol>
              </a:tblGrid>
              <a:tr h="650363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  <a:latin typeface="Hand Of Sean (Demo)" pitchFamily="2" charset="0"/>
                        </a:rPr>
                        <a:t>Screen Information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  <a:latin typeface="Hand Of Sean (Demo)" pitchFamily="2" charset="0"/>
                        </a:rPr>
                        <a:t>Result/Cause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  <a:latin typeface="Hand Of Sean (Demo)" pitchFamily="2" charset="0"/>
                        </a:rPr>
                        <a:t>Possible Actions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33111964"/>
                  </a:ext>
                </a:extLst>
              </a:tr>
              <a:tr h="416460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Occlusion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+mn-lt"/>
                        </a:rPr>
                        <a:t>Clamped set, occluded</a:t>
                      </a:r>
                      <a:r>
                        <a:rPr lang="en-GB" sz="1400" baseline="0" dirty="0">
                          <a:latin typeface="+mn-lt"/>
                        </a:rPr>
                        <a:t> or kinked.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Actuator has reached minimum </a:t>
                      </a:r>
                      <a:r>
                        <a:rPr lang="en-GB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travel position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Release the clamp, flush/ replace the access device or clear the occlusion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50058147"/>
                  </a:ext>
                </a:extLst>
              </a:tr>
              <a:tr h="416460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System Error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Alarm: an internal system error has occurred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error recurs: take pump out of use. Press information key to obtain error message. Record error code and summary of fault and return pump to designated service centre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8010273"/>
                  </a:ext>
                </a:extLst>
              </a:tr>
              <a:tr h="371023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ERROR</a:t>
                      </a:r>
                    </a:p>
                    <a:p>
                      <a:r>
                        <a:rPr lang="en-GB" sz="12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Start up </a:t>
                      </a:r>
                      <a:r>
                        <a:rPr lang="en-GB" sz="1200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MotMov</a:t>
                      </a:r>
                      <a:r>
                        <a:rPr lang="en-GB" sz="12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fail, if problem persists send pump for service. </a:t>
                      </a:r>
                      <a:endParaRPr lang="en-GB" sz="12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+mn-lt"/>
                        </a:rPr>
                        <a:t>As Above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latin typeface="+mn-lt"/>
                        </a:rPr>
                        <a:t>As Above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0968030"/>
                  </a:ext>
                </a:extLst>
              </a:tr>
            </a:tbl>
          </a:graphicData>
        </a:graphic>
      </p:graphicFrame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9690F540-F3A2-E249-BFF0-AD4DD7FB0F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407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70"/>
    </mc:Choice>
    <mc:Fallback xmlns="">
      <p:transition spd="slow" advTm="81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527524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536192" y="527524"/>
            <a:ext cx="7362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References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50696" y="1635920"/>
            <a:ext cx="72923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Blip>
                <a:blip r:embed="rId4"/>
              </a:buBlip>
            </a:pPr>
            <a:r>
              <a:rPr lang="en-GB" sz="2000" dirty="0">
                <a:hlinkClick r:id="rId5"/>
              </a:rPr>
              <a:t>https://www.bd.com/en-uk/about-bd/video-gallery</a:t>
            </a:r>
            <a:r>
              <a:rPr lang="en-GB" sz="2000" dirty="0"/>
              <a:t> </a:t>
            </a:r>
          </a:p>
          <a:p>
            <a:pPr marL="285750" indent="-285750">
              <a:lnSpc>
                <a:spcPct val="150000"/>
              </a:lnSpc>
              <a:buBlip>
                <a:blip r:embed="rId4"/>
              </a:buBlip>
            </a:pPr>
            <a:r>
              <a:rPr lang="en-GB" sz="2000" dirty="0">
                <a:hlinkClick r:id="rId6"/>
              </a:rPr>
              <a:t>https://youtu.be/MCGhmI98308</a:t>
            </a:r>
            <a:endParaRPr lang="en-GB" sz="2000" dirty="0"/>
          </a:p>
          <a:p>
            <a:pPr marL="285750" indent="-285750">
              <a:lnSpc>
                <a:spcPct val="150000"/>
              </a:lnSpc>
              <a:buBlip>
                <a:blip r:embed="rId4"/>
              </a:buBlip>
            </a:pPr>
            <a:r>
              <a:rPr lang="en-GB" sz="2000" dirty="0"/>
              <a:t>https://images.app.goo.gl/XpnTfmucvMJHyqf27</a:t>
            </a:r>
          </a:p>
          <a:p>
            <a:pPr marL="285750" indent="-285750">
              <a:lnSpc>
                <a:spcPct val="150000"/>
              </a:lnSpc>
              <a:buBlip>
                <a:blip r:embed="rId4"/>
              </a:buBlip>
            </a:pPr>
            <a:r>
              <a:rPr lang="en-GB" sz="2000" dirty="0">
                <a:hlinkClick r:id="rId7"/>
              </a:rPr>
              <a:t>https://www.appm.org.uk/_webedit/uploaded-files/All%20Files/Event%20Resources/2020%20APPM%20Master%20Formulary%202020%20protected.pdf</a:t>
            </a:r>
            <a:r>
              <a:rPr lang="en-GB" sz="2000" dirty="0"/>
              <a:t> 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196BA76F-D403-A94C-B6DE-B01235D43B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873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142"/>
    </mc:Choice>
    <mc:Fallback xmlns="">
      <p:transition spd="slow" advTm="211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5.4|3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5.8|4|6.8|3.3|6.2|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3|6.4|4.1|5.5|7.4|3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2|0.7|4|1.1|2.7|3.5|2|2.1|4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8.8|1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7|4.5|2.2|5.1|8.6|25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2|1|1.5|5.6|1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8|25.8|10.9|10.9|8.5|15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13|3.9|1|2.1|3.9|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1|0.9|2.5|1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2|1.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.5|2.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4.3|2.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9|23.1|6.5|1.6|4.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3|2.5|3.1|2.9|1.7|1.8|1.2|1.2|2.5|3.9|2.9|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5|57.2|11.3|5.6|8.9|4.7|22.9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4264</TotalTime>
  <Words>1436</Words>
  <Application>Microsoft Office PowerPoint</Application>
  <PresentationFormat>On-screen Show (4:3)</PresentationFormat>
  <Paragraphs>245</Paragraphs>
  <Slides>26</Slides>
  <Notes>11</Notes>
  <HiddenSlides>0</HiddenSlides>
  <MMClips>28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Aller</vt:lpstr>
      <vt:lpstr>Arial</vt:lpstr>
      <vt:lpstr>Calibri</vt:lpstr>
      <vt:lpstr>Calibri Light</vt:lpstr>
      <vt:lpstr>Hand Of Sean (Demo)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Lowe</dc:creator>
  <cp:lastModifiedBy>Rebecca Feeley</cp:lastModifiedBy>
  <cp:revision>201</cp:revision>
  <cp:lastPrinted>2018-03-29T13:29:53Z</cp:lastPrinted>
  <dcterms:created xsi:type="dcterms:W3CDTF">2016-01-18T09:53:50Z</dcterms:created>
  <dcterms:modified xsi:type="dcterms:W3CDTF">2023-01-27T11:34:01Z</dcterms:modified>
</cp:coreProperties>
</file>