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6.xml" ContentType="application/vnd.openxmlformats-officedocument.presentationml.notesSlide+xml"/>
  <Override PartName="/ppt/tags/tag17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72" r:id="rId2"/>
    <p:sldId id="275" r:id="rId3"/>
    <p:sldId id="276" r:id="rId4"/>
    <p:sldId id="277" r:id="rId5"/>
    <p:sldId id="290" r:id="rId6"/>
    <p:sldId id="291" r:id="rId7"/>
    <p:sldId id="292" r:id="rId8"/>
    <p:sldId id="293" r:id="rId9"/>
    <p:sldId id="286" r:id="rId10"/>
    <p:sldId id="294" r:id="rId11"/>
    <p:sldId id="279" r:id="rId12"/>
    <p:sldId id="295" r:id="rId13"/>
    <p:sldId id="284" r:id="rId14"/>
    <p:sldId id="282" r:id="rId15"/>
    <p:sldId id="296" r:id="rId16"/>
    <p:sldId id="303" r:id="rId17"/>
    <p:sldId id="297" r:id="rId18"/>
    <p:sldId id="302" r:id="rId19"/>
    <p:sldId id="298" r:id="rId20"/>
    <p:sldId id="304" r:id="rId21"/>
    <p:sldId id="305" r:id="rId22"/>
    <p:sldId id="306" r:id="rId23"/>
    <p:sldId id="307" r:id="rId24"/>
    <p:sldId id="283" r:id="rId25"/>
    <p:sldId id="301" r:id="rId26"/>
    <p:sldId id="300" r:id="rId27"/>
    <p:sldId id="285" r:id="rId28"/>
  </p:sldIdLst>
  <p:sldSz cx="9144000" cy="6858000" type="screen4x3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5D6"/>
    <a:srgbClr val="A2A2A2"/>
    <a:srgbClr val="ED1C35"/>
    <a:srgbClr val="25903B"/>
    <a:srgbClr val="EC037C"/>
    <a:srgbClr val="842B86"/>
    <a:srgbClr val="FFC20A"/>
    <a:srgbClr val="2FAAE1"/>
    <a:srgbClr val="085EAB"/>
    <a:srgbClr val="A6C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12" autoAdjust="0"/>
    <p:restoredTop sz="94364" autoAdjust="0"/>
  </p:normalViewPr>
  <p:slideViewPr>
    <p:cSldViewPr snapToGrid="0">
      <p:cViewPr>
        <p:scale>
          <a:sx n="71" d="100"/>
          <a:sy n="71" d="100"/>
        </p:scale>
        <p:origin x="2046" y="9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DC906-FAF6-46EE-AC5C-3C8AF658E03B}" type="datetimeFigureOut">
              <a:rPr lang="en-GB" smtClean="0"/>
              <a:t>28/08/2021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38C9D-410A-4E6C-8BDA-B2E2DC6FD8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330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CABCF-4233-4546-B68D-4F9B0C0BC870}" type="datetimeFigureOut">
              <a:rPr lang="en-GB" smtClean="0"/>
              <a:t>28/08/2021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35350" y="850900"/>
            <a:ext cx="3055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201" y="3271103"/>
            <a:ext cx="7942238" cy="267645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882DBB-9012-4B2A-9451-18725C2013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086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82DBB-9012-4B2A-9451-18725C2013F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067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82DBB-9012-4B2A-9451-18725C2013F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360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82DBB-9012-4B2A-9451-18725C2013F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768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82DBB-9012-4B2A-9451-18725C2013F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48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82DBB-9012-4B2A-9451-18725C2013F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488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82DBB-9012-4B2A-9451-18725C2013F9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71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82DBB-9012-4B2A-9451-18725C2013F9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902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/>
          <a:srcRect l="50794" b="-226"/>
          <a:stretch/>
        </p:blipFill>
        <p:spPr>
          <a:xfrm>
            <a:off x="7639878" y="6208394"/>
            <a:ext cx="1232659" cy="47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1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28/08/2021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114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28/08/2021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082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28/08/2021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42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28/08/2021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089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28/08/2021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92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28/08/2021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752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28/08/2021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526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28/08/2021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141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28/08/2021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824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28/08/2021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484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D437E-48A3-4B3C-B83B-B9F545C7EC4A}" type="datetimeFigureOut">
              <a:rPr lang="en-GB" smtClean="0"/>
              <a:t>28/08/2021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73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3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4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7" Type="http://schemas.openxmlformats.org/officeDocument/2006/relationships/image" Target="../media/image3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4.jp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7" Type="http://schemas.openxmlformats.org/officeDocument/2006/relationships/image" Target="../media/image3.png"/><Relationship Id="rId2" Type="http://schemas.microsoft.com/office/2007/relationships/media" Target="../media/media7.m4a"/><Relationship Id="rId1" Type="http://schemas.openxmlformats.org/officeDocument/2006/relationships/tags" Target="../tags/tag5.xml"/><Relationship Id="rId6" Type="http://schemas.openxmlformats.org/officeDocument/2006/relationships/image" Target="../media/image12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9.m4a"/><Relationship Id="rId7" Type="http://schemas.openxmlformats.org/officeDocument/2006/relationships/image" Target="../media/image3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9.m4a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0.m4a"/><Relationship Id="rId7" Type="http://schemas.openxmlformats.org/officeDocument/2006/relationships/image" Target="../media/image14.png"/><Relationship Id="rId2" Type="http://schemas.microsoft.com/office/2007/relationships/media" Target="../media/media10.m4a"/><Relationship Id="rId1" Type="http://schemas.openxmlformats.org/officeDocument/2006/relationships/tags" Target="../tags/tag6.xml"/><Relationship Id="rId6" Type="http://schemas.openxmlformats.org/officeDocument/2006/relationships/image" Target="../media/image4.jp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1.m4a"/><Relationship Id="rId7" Type="http://schemas.openxmlformats.org/officeDocument/2006/relationships/image" Target="../media/image15.png"/><Relationship Id="rId2" Type="http://schemas.microsoft.com/office/2007/relationships/media" Target="../media/media11.m4a"/><Relationship Id="rId1" Type="http://schemas.openxmlformats.org/officeDocument/2006/relationships/tags" Target="../tags/tag7.xml"/><Relationship Id="rId6" Type="http://schemas.openxmlformats.org/officeDocument/2006/relationships/image" Target="../media/image4.jp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3.png"/><Relationship Id="rId2" Type="http://schemas.microsoft.com/office/2007/relationships/media" Target="../media/media12.m4a"/><Relationship Id="rId1" Type="http://schemas.openxmlformats.org/officeDocument/2006/relationships/tags" Target="../tags/tag8.xml"/><Relationship Id="rId6" Type="http://schemas.openxmlformats.org/officeDocument/2006/relationships/image" Target="../media/image4.jp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7" Type="http://schemas.openxmlformats.org/officeDocument/2006/relationships/image" Target="../media/image3.png"/><Relationship Id="rId2" Type="http://schemas.microsoft.com/office/2007/relationships/media" Target="../media/media13.m4a"/><Relationship Id="rId1" Type="http://schemas.openxmlformats.org/officeDocument/2006/relationships/tags" Target="../tags/tag9.xml"/><Relationship Id="rId6" Type="http://schemas.openxmlformats.org/officeDocument/2006/relationships/image" Target="../media/image4.jp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10.xml"/><Relationship Id="rId6" Type="http://schemas.openxmlformats.org/officeDocument/2006/relationships/image" Target="../media/image3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7" Type="http://schemas.openxmlformats.org/officeDocument/2006/relationships/image" Target="../media/image3.png"/><Relationship Id="rId2" Type="http://schemas.microsoft.com/office/2007/relationships/media" Target="../media/media15.m4a"/><Relationship Id="rId1" Type="http://schemas.openxmlformats.org/officeDocument/2006/relationships/tags" Target="../tags/tag11.xml"/><Relationship Id="rId6" Type="http://schemas.openxmlformats.org/officeDocument/2006/relationships/image" Target="../media/image16.jpe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17.m4a"/><Relationship Id="rId7" Type="http://schemas.openxmlformats.org/officeDocument/2006/relationships/image" Target="../media/image3.png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7.m4a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19.m4a"/><Relationship Id="rId7" Type="http://schemas.openxmlformats.org/officeDocument/2006/relationships/image" Target="../media/image3.png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9.m4a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m4a"/><Relationship Id="rId2" Type="http://schemas.microsoft.com/office/2007/relationships/media" Target="../media/media20.m4a"/><Relationship Id="rId1" Type="http://schemas.openxmlformats.org/officeDocument/2006/relationships/tags" Target="../tags/tag12.xml"/><Relationship Id="rId6" Type="http://schemas.openxmlformats.org/officeDocument/2006/relationships/image" Target="../media/image3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media" Target="../media/media22.m4a"/><Relationship Id="rId7" Type="http://schemas.openxmlformats.org/officeDocument/2006/relationships/image" Target="../media/image3.png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2.m4a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23.m4a"/><Relationship Id="rId2" Type="http://schemas.microsoft.com/office/2007/relationships/media" Target="../media/media23.m4a"/><Relationship Id="rId1" Type="http://schemas.openxmlformats.org/officeDocument/2006/relationships/tags" Target="../tags/tag13.xml"/><Relationship Id="rId6" Type="http://schemas.openxmlformats.org/officeDocument/2006/relationships/image" Target="../media/image3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25.m4a"/><Relationship Id="rId7" Type="http://schemas.openxmlformats.org/officeDocument/2006/relationships/image" Target="../media/image3.png"/><Relationship Id="rId2" Type="http://schemas.openxmlformats.org/officeDocument/2006/relationships/video" Target="../media/media24.mp4"/><Relationship Id="rId1" Type="http://schemas.microsoft.com/office/2007/relationships/media" Target="../media/media24.mp4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5.m4a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27.m4a"/><Relationship Id="rId7" Type="http://schemas.openxmlformats.org/officeDocument/2006/relationships/image" Target="../media/image3.png"/><Relationship Id="rId2" Type="http://schemas.openxmlformats.org/officeDocument/2006/relationships/video" Target="../media/media26.mp4"/><Relationship Id="rId1" Type="http://schemas.microsoft.com/office/2007/relationships/media" Target="../media/media26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7.m4a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29.m4a"/><Relationship Id="rId7" Type="http://schemas.openxmlformats.org/officeDocument/2006/relationships/image" Target="../media/image3.png"/><Relationship Id="rId2" Type="http://schemas.openxmlformats.org/officeDocument/2006/relationships/video" Target="../media/media28.mp4"/><Relationship Id="rId1" Type="http://schemas.microsoft.com/office/2007/relationships/media" Target="../media/media28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9.m4a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media" Target="../media/media31.m4a"/><Relationship Id="rId7" Type="http://schemas.openxmlformats.org/officeDocument/2006/relationships/image" Target="../media/image3.png"/><Relationship Id="rId2" Type="http://schemas.openxmlformats.org/officeDocument/2006/relationships/video" Target="../media/media30.mp4"/><Relationship Id="rId1" Type="http://schemas.microsoft.com/office/2007/relationships/media" Target="../media/media30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1.m4a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2.m4a"/><Relationship Id="rId7" Type="http://schemas.openxmlformats.org/officeDocument/2006/relationships/image" Target="../media/image25.png"/><Relationship Id="rId2" Type="http://schemas.microsoft.com/office/2007/relationships/media" Target="../media/media32.m4a"/><Relationship Id="rId1" Type="http://schemas.openxmlformats.org/officeDocument/2006/relationships/tags" Target="../tags/tag14.xml"/><Relationship Id="rId6" Type="http://schemas.openxmlformats.org/officeDocument/2006/relationships/image" Target="../media/image24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media33.m4a"/><Relationship Id="rId2" Type="http://schemas.microsoft.com/office/2007/relationships/media" Target="../media/media33.m4a"/><Relationship Id="rId1" Type="http://schemas.openxmlformats.org/officeDocument/2006/relationships/tags" Target="../tags/tag15.xml"/><Relationship Id="rId6" Type="http://schemas.openxmlformats.org/officeDocument/2006/relationships/image" Target="../media/image3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4.m4a"/><Relationship Id="rId7" Type="http://schemas.openxmlformats.org/officeDocument/2006/relationships/image" Target="../media/image14.png"/><Relationship Id="rId2" Type="http://schemas.microsoft.com/office/2007/relationships/media" Target="../media/media34.m4a"/><Relationship Id="rId1" Type="http://schemas.openxmlformats.org/officeDocument/2006/relationships/tags" Target="../tags/tag16.xml"/><Relationship Id="rId6" Type="http://schemas.openxmlformats.org/officeDocument/2006/relationships/image" Target="../media/image4.jp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5.m4a"/><Relationship Id="rId7" Type="http://schemas.openxmlformats.org/officeDocument/2006/relationships/image" Target="../media/image15.png"/><Relationship Id="rId2" Type="http://schemas.microsoft.com/office/2007/relationships/media" Target="../media/media35.m4a"/><Relationship Id="rId1" Type="http://schemas.openxmlformats.org/officeDocument/2006/relationships/tags" Target="../tags/tag17.xml"/><Relationship Id="rId6" Type="http://schemas.openxmlformats.org/officeDocument/2006/relationships/image" Target="../media/image4.jp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761" y="1048207"/>
            <a:ext cx="8252768" cy="58036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1675" y="565351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Chest Percussion and Cough Assist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125B4AC-0B21-5041-9243-0DFD7B6D71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58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882"/>
    </mc:Choice>
    <mc:Fallback xmlns="">
      <p:transition advTm="38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536893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Learning Objectives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62147" y="1352993"/>
            <a:ext cx="7196478" cy="378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At the end of this session participants should: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Have basic knowledge of what chest percussion is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Why it might be required by the CYPs using the service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Understand how to perform chest percussion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Understand what a cough assist machine is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Why </a:t>
            </a:r>
            <a:r>
              <a:rPr lang="en-GB"/>
              <a:t>cough assist </a:t>
            </a:r>
            <a:r>
              <a:rPr lang="en-GB" dirty="0"/>
              <a:t>is used as a treatment 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How to use a cough assist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Understand and discuss the precautions and contraindications of these therapies 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0F64B74-3D99-0947-A015-86D2E13A4C8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104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6394"/>
    </mc:Choice>
    <mc:Fallback xmlns="">
      <p:transition advTm="263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44428" y="527524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What is Chest Percussion?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0695" y="1154003"/>
            <a:ext cx="679949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Chest percussion involves “patting” over the lungs of a CYP to loosen thick secretions/mucus on the lungs to be coughed out 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The CYP will have a prescription for chest percussions which will usually state how long and where to “pat” them. An example might be “10 minutes patting on right and left side”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It should be clear in the CYPs care plan what time of the day they are to have their chest percussion to fit around their routine 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Chest percussion can also be done as a PRN therapy for those who are prescribed it. This can help CYPs who might be acutely unwell with respiratory problems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C540C5B-8DC3-5B4A-80DC-2D612683F59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31200" y="60452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043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5202"/>
    </mc:Choice>
    <mc:Fallback xmlns="">
      <p:transition advTm="55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358772" y="568776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Why do we do Chest Percussions?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8772" y="1538463"/>
            <a:ext cx="7292340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endParaRPr lang="en-GB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250696" y="1299685"/>
            <a:ext cx="726248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sz="2000" dirty="0"/>
              <a:t>Conditions which cause an excessive build up of mucus/secretions including COPD and Cystic fibrosis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sz="2000" dirty="0"/>
              <a:t>For CYPs prone to chest infections – chest percussion can reduce the risk of hospital admissions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sz="2000" dirty="0"/>
              <a:t>CYPs with degenerative muscle weaknesses, who struggle to build enough effort to cough, may benefit from chest percussion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sz="2000" dirty="0"/>
              <a:t>Chest percussion is sometimes done as part of a routine with nebulisers to loosen up the thick secretions and also before ‘cough assist’ which may encourage expectoration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l="19479" t="20089" r="44378" b="9375"/>
          <a:stretch/>
        </p:blipFill>
        <p:spPr>
          <a:xfrm>
            <a:off x="7780624" y="480349"/>
            <a:ext cx="1333404" cy="151021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950D647-D94B-4741-96AF-2D4B1DC1C51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135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90"/>
    </mc:Choice>
    <mc:Fallback xmlns="">
      <p:transition advTm="400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358772" y="568776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Before performing Chest Percussions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8772" y="1538463"/>
            <a:ext cx="7292340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endParaRPr lang="en-GB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312473" y="1716374"/>
            <a:ext cx="726248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/>
              <a:t>We must ensure: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sz="2000" dirty="0"/>
              <a:t>The CYP has chest percussion documented in their Care Plan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sz="2000" dirty="0"/>
              <a:t>It is </a:t>
            </a:r>
            <a:r>
              <a:rPr lang="en-GB" sz="2000" b="1" dirty="0">
                <a:solidFill>
                  <a:srgbClr val="FF0000"/>
                </a:solidFill>
              </a:rPr>
              <a:t>NOT</a:t>
            </a:r>
            <a:r>
              <a:rPr lang="en-GB" sz="2000" dirty="0"/>
              <a:t> appropriate to do chest percussion on a CYP who does not receive this therapy as part of their treatment plan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sz="2000" dirty="0"/>
              <a:t>Follow the instructions on the care plan RE: time, position and duration of treatment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sz="2000" dirty="0"/>
              <a:t>Explain to the CYP and gain consent for the procedure 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DBBC5AA-8C66-6246-B1E9-B528A0A4121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407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5466"/>
    </mc:Choice>
    <mc:Fallback xmlns="">
      <p:transition advTm="354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358772" y="568776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How to perform Chest Percussions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8772" y="1538463"/>
            <a:ext cx="7292340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endParaRPr lang="en-GB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262704" y="1276028"/>
            <a:ext cx="72624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4"/>
              </a:buBlip>
            </a:pPr>
            <a:r>
              <a:rPr lang="en-GB" sz="2000" dirty="0"/>
              <a:t>Position the CYP according to the instruction in their Care Plan – there are 4 common positions</a:t>
            </a:r>
          </a:p>
          <a:p>
            <a:pPr>
              <a:lnSpc>
                <a:spcPct val="150000"/>
              </a:lnSpc>
            </a:pPr>
            <a:endParaRPr lang="en-GB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212249" y="2155995"/>
            <a:ext cx="3844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>
                <a:solidFill>
                  <a:schemeClr val="accent5">
                    <a:lumMod val="75000"/>
                  </a:schemeClr>
                </a:solidFill>
              </a:rPr>
              <a:t>Laid on left side- percussion over right lung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28314" t="23661" r="30824" b="41339"/>
          <a:stretch/>
        </p:blipFill>
        <p:spPr>
          <a:xfrm rot="20524414">
            <a:off x="5528814" y="2737736"/>
            <a:ext cx="2434998" cy="117262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/>
          <a:srcRect l="29719" t="48661" r="28917" b="21161"/>
          <a:stretch/>
        </p:blipFill>
        <p:spPr>
          <a:xfrm rot="21110879">
            <a:off x="5783797" y="3676602"/>
            <a:ext cx="2515797" cy="103196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55891" y="2706150"/>
            <a:ext cx="3294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>
                <a:solidFill>
                  <a:schemeClr val="accent5">
                    <a:lumMod val="75000"/>
                  </a:schemeClr>
                </a:solidFill>
              </a:rPr>
              <a:t>Laid on back- front upper lung lobes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/>
          <a:srcRect l="27812" t="43482" r="28816" b="33482"/>
          <a:stretch/>
        </p:blipFill>
        <p:spPr>
          <a:xfrm>
            <a:off x="1304169" y="3135532"/>
            <a:ext cx="2464168" cy="73582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5200" y="4474826"/>
            <a:ext cx="32755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>
                <a:solidFill>
                  <a:schemeClr val="accent5">
                    <a:lumMod val="75000"/>
                  </a:schemeClr>
                </a:solidFill>
              </a:rPr>
              <a:t>Laid on Back- Back of the lung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/>
          <a:srcRect l="30020" t="22410" r="29620" b="38304"/>
          <a:stretch/>
        </p:blipFill>
        <p:spPr>
          <a:xfrm rot="20577020">
            <a:off x="1255257" y="5160415"/>
            <a:ext cx="2586466" cy="141547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9"/>
          <a:srcRect l="34037" t="30804" r="34940" b="45089"/>
          <a:stretch/>
        </p:blipFill>
        <p:spPr>
          <a:xfrm rot="554171">
            <a:off x="6001464" y="4764057"/>
            <a:ext cx="2719230" cy="118801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0"/>
          <a:srcRect l="29519" t="37946" r="28515" b="32589"/>
          <a:stretch/>
        </p:blipFill>
        <p:spPr>
          <a:xfrm>
            <a:off x="6075676" y="5665398"/>
            <a:ext cx="2874657" cy="113473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990014" y="4537158"/>
            <a:ext cx="390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i="1" dirty="0">
                <a:solidFill>
                  <a:schemeClr val="accent5">
                    <a:lumMod val="75000"/>
                  </a:schemeClr>
                </a:solidFill>
              </a:rPr>
              <a:t>Laid on right side- percussion over left lung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B7B1250-0FFA-944C-891F-7A5F299FAC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3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4203"/>
    </mc:Choice>
    <mc:Fallback xmlns="">
      <p:transition advTm="342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39971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05071" y="391135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How to perform Chest Percussions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8772" y="1538463"/>
            <a:ext cx="7292340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endParaRPr lang="en-GB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161969" y="1220267"/>
            <a:ext cx="7262484" cy="4712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Fold a towel in half and place over the area you are going to ‘pat’. The rationale for the use of the towel is to cushion the area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Chest percussion should </a:t>
            </a:r>
            <a:r>
              <a:rPr lang="en-GB" b="1" dirty="0">
                <a:solidFill>
                  <a:srgbClr val="FF0000"/>
                </a:solidFill>
              </a:rPr>
              <a:t>NEVER </a:t>
            </a:r>
            <a:r>
              <a:rPr lang="en-GB" dirty="0"/>
              <a:t>be performed on bare skin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The ‘pat’ is performed using a cupped hand and a soft wrist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endParaRPr lang="en-GB" sz="2000" dirty="0"/>
          </a:p>
          <a:p>
            <a:pPr>
              <a:lnSpc>
                <a:spcPct val="150000"/>
              </a:lnSpc>
            </a:pPr>
            <a:endParaRPr lang="en-GB" sz="2000" dirty="0"/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The ‘pat’ needs to be appropriately firm to move the secretions effectively. It should be a fairly loud, hollow sound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Be careful not to pat over the spine, sternum or stomach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Monitor the CYP for any respiratory changes regularly during percussion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Remove any secretions with suctioning or a wipe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6"/>
          <a:stretch/>
        </p:blipFill>
        <p:spPr>
          <a:xfrm>
            <a:off x="5363937" y="3108385"/>
            <a:ext cx="1348551" cy="7435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24655" y="3108385"/>
            <a:ext cx="2413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Move your hand from your wrist like the picture 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74CA2B9-1A1A-4E4C-8862-6CBD8D4D143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18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4439"/>
    </mc:Choice>
    <mc:Fallback xmlns="">
      <p:transition advTm="644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358772" y="568776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How to perform Chest Percussions</a:t>
            </a:r>
          </a:p>
        </p:txBody>
      </p:sp>
      <p:pic>
        <p:nvPicPr>
          <p:cNvPr id="2" name="1482FB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9590" y="1354347"/>
            <a:ext cx="7327900" cy="41148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72F2C02-7D03-F144-82A5-595F764EA2D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09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66354"/>
    </mc:Choice>
    <mc:Fallback xmlns="">
      <p:transition advTm="1663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7888" objId="2"/>
        <p14:stopEvt time="158240" objId="2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248919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302782" y="294557"/>
            <a:ext cx="7488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Contraindications for Chest Percussion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6905" y="1394464"/>
            <a:ext cx="7729304" cy="327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/>
              <a:t> </a:t>
            </a:r>
            <a:r>
              <a:rPr lang="en-GB" sz="2000" b="1" dirty="0"/>
              <a:t>Contraindications: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Rib Fractures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Osteoporosis (Weakened bones)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Osteogenesis imperfecta </a:t>
            </a:r>
            <a:r>
              <a:rPr lang="en-GB" dirty="0"/>
              <a:t>(Brittle bones)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Haemoptysis (Coughing up blood)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Head/Neck injuries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Vertebrae Fractures (A break to one of the bones in the spine)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/>
          <a:srcRect l="18475" t="20625" r="50401" b="12411"/>
          <a:stretch/>
        </p:blipFill>
        <p:spPr>
          <a:xfrm>
            <a:off x="6332848" y="1527690"/>
            <a:ext cx="1393864" cy="1686125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DBE1A6E-5E38-574C-B00B-EC389F88E97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444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6671"/>
    </mc:Choice>
    <mc:Fallback xmlns="">
      <p:transition advTm="166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248919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302782" y="294557"/>
            <a:ext cx="7488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Precautions for Chest Percussion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7969" y="1351541"/>
            <a:ext cx="7422574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/>
              <a:t>Precautions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Timing of feeds – should be done before feeds or at least 45 minutes after 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Timing of relevant meds – can be more effective to provide this treatment following mucus loosening medications such as saline nebulisers. 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Be aware of any medical devices/lines in the area you are going to pat e.g. Hickman lines, portacaths. </a:t>
            </a:r>
            <a:r>
              <a:rPr lang="en-GB" b="1" dirty="0">
                <a:solidFill>
                  <a:srgbClr val="FF0000"/>
                </a:solidFill>
              </a:rPr>
              <a:t>DO NOT </a:t>
            </a:r>
            <a:r>
              <a:rPr lang="en-GB" dirty="0"/>
              <a:t>percuss directly over these device/lines.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/>
          <a:srcRect l="7832" t="55625" r="82529" b="28303"/>
          <a:stretch/>
        </p:blipFill>
        <p:spPr>
          <a:xfrm>
            <a:off x="7081680" y="4525536"/>
            <a:ext cx="981478" cy="92013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C6A2880-F790-6B4C-98C2-CFF47BEE052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844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2435"/>
    </mc:Choice>
    <mc:Fallback xmlns="">
      <p:transition advTm="424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248919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11124" y="248919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What is Cough Assist?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0268" y="1093398"/>
            <a:ext cx="7683004" cy="378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Cough assist is a machine which facilitates the clearance of mucus in the lungs by encouraging a cough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This is achieved by blowing air (positive pressure) into the lungs, then pulling the air out (negative pressure) this mimics a cough 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Cough assist is prescribed by a physiotherapist as a part of a CYPs treatment plan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A cough assist is </a:t>
            </a:r>
            <a:r>
              <a:rPr lang="en-GB" b="1" dirty="0">
                <a:solidFill>
                  <a:srgbClr val="FF0000"/>
                </a:solidFill>
              </a:rPr>
              <a:t>NOT </a:t>
            </a:r>
            <a:r>
              <a:rPr lang="en-GB" dirty="0"/>
              <a:t>to be used on any CYP if not prescribed 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The machine will be set to prescribed pressures depending on the ability of each CYP and how much support is needed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3770E24-A4CE-F84D-BA6C-80F72A0A7D6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318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3918"/>
    </mc:Choice>
    <mc:Fallback xmlns="">
      <p:transition advTm="539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248919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337506" y="248919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What is Cough Assist?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487" y="1183155"/>
            <a:ext cx="7683004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The CYP may have several pre-set programmes programmed into the machine depending on the needs of the CYP 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Some might have a setting for day to day use and a setting for when they are unwell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There can also be a pre-set of inhalation (positive) breaths only which don’t encourage a cough but help to inflate the CYPs lungs following cough assist treatment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dirty="0"/>
              <a:t>You can use a cough assist with a facemask, catheter mount or a mouthpiece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046E133-18FD-6F43-BA72-42E63FAC68D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036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9345"/>
    </mc:Choice>
    <mc:Fallback xmlns="">
      <p:transition advTm="393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699114" y="477523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1536192" y="425086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How does Cough Assist work?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231287" y="1269313"/>
            <a:ext cx="6847842" cy="4619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Cough assist treatment consists of a prescribed number of “sequences”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A sequence consists of a number of ‘breath cycles’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These are a positive breath in, a negative breath out and a pause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E.G.</a:t>
            </a:r>
          </a:p>
          <a:p>
            <a:pPr marL="742950" lvl="1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‘5 breaths per cycle for 4 sequences ’</a:t>
            </a:r>
          </a:p>
          <a:p>
            <a:pPr marL="742950" lvl="1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Which equals 4 LOTS OF 5 breaths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You should allow the CYP to rest for approx. 30 seconds between each sequence.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Most cycles end with an inhalation breath to give the CYP nice full lungs following the treatment. </a:t>
            </a:r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965200" y="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818064A-5BA4-1F41-89F2-1F2447CDB1A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3546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49"/>
    </mc:Choice>
    <mc:Fallback xmlns="">
      <p:transition spd="slow" advTm="521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458076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451184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Why do our CYP need a Cough Assist?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4213" y="1149729"/>
            <a:ext cx="7647643" cy="4661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/>
              <a:t>The CYPs who may require using a cough assist machine are those with: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sz="2000" dirty="0"/>
              <a:t>Diseases/disorders causing muscle weakness resulting in a weak cough e.g. Duchenne Muscular Dystrophy or Spinal Muscular Atrophy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sz="2000" dirty="0"/>
              <a:t>Low muscle tone – where the CYP cannot build the effort to cough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sz="2000" dirty="0"/>
              <a:t>Injuries that have caused paralysis – where signals from the brain are unable to reach the structures in the body that trigger a cough</a:t>
            </a:r>
          </a:p>
          <a:p>
            <a:pPr>
              <a:lnSpc>
                <a:spcPct val="150000"/>
              </a:lnSpc>
            </a:pPr>
            <a:endParaRPr lang="en-GB" sz="1600" dirty="0"/>
          </a:p>
          <a:p>
            <a:pPr>
              <a:lnSpc>
                <a:spcPct val="150000"/>
              </a:lnSpc>
            </a:pPr>
            <a:r>
              <a:rPr lang="en-GB" sz="2000" dirty="0"/>
              <a:t>Reasons why CYPs might benefit from cough assist: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sz="2000" dirty="0"/>
              <a:t>If they have frequent lung infections e.g. pneumonia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sz="2000" dirty="0"/>
              <a:t>They have frequent suctioning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75"/>
          <a:stretch/>
        </p:blipFill>
        <p:spPr>
          <a:xfrm>
            <a:off x="7424809" y="4499035"/>
            <a:ext cx="1546802" cy="1562869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241AF25-C7ED-8048-9839-663E7B99B66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000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3491"/>
    </mc:Choice>
    <mc:Fallback xmlns="">
      <p:transition advTm="43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679704" y="527524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1536192" y="527524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The Set-Up </a:t>
            </a:r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965200" y="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B0CB4A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6842" y="1362973"/>
            <a:ext cx="7327900" cy="411480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7925865-5784-BA4D-B7C4-D1FDA536A49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9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709"/>
    </mc:Choice>
    <mc:Fallback xmlns="">
      <p:transition spd="slow" advTm="1257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5114" objId="3"/>
        <p14:stopEvt time="123780" objId="3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358642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344859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Fitting the Mask </a:t>
            </a:r>
          </a:p>
        </p:txBody>
      </p:sp>
      <p:pic>
        <p:nvPicPr>
          <p:cNvPr id="3" name="0745EF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50696" y="1155939"/>
            <a:ext cx="7327900" cy="411480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A4F72D1-C43A-C94A-8D82-00E0A962E6D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37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7132"/>
    </mc:Choice>
    <mc:Fallback xmlns="">
      <p:transition advTm="371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0934" objId="3"/>
        <p14:stopEvt time="36001" objId="3"/>
      </p14:showEvt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358642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344859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How to use a Cough Assist machine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0696" y="1288276"/>
            <a:ext cx="7519581" cy="420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Most Cough Assist machines that we see at Derian are simple to use. They have built in settings so you can press a button and the machine will carry out the therapy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Check the prescription for which pre-set is required and if necessary, change to this setting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Check the pressure/times are correct on the machine against the prescription for this setting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Hold the mask firmly against the CYP’s face or attach catheter mount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Press ‘start’ or ‘therapy’  to start the treatment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The machine will start to deliver the required programme 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8C35ED4-392C-EF4D-A773-C19C5D861F3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620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5946"/>
    </mc:Choice>
    <mc:Fallback xmlns="">
      <p:transition advTm="459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358642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344859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How to use a Cough Assist machine </a:t>
            </a:r>
          </a:p>
        </p:txBody>
      </p:sp>
      <p:pic>
        <p:nvPicPr>
          <p:cNvPr id="2" name="F90796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50696" y="1288276"/>
            <a:ext cx="7327900" cy="41148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02FCACE-9CA7-A54C-83A9-EE1B5C91C95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9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5795"/>
    </mc:Choice>
    <mc:Fallback xmlns="">
      <p:transition advTm="1157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5847" objId="2"/>
        <p14:stopEvt time="115109" objId="2"/>
      </p14:showEvt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415743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415743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How to use a Cough Assist machine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1766" y="1329703"/>
            <a:ext cx="6846187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In between sequences you must remove the circuit from the CYP to allow them to get their breathe back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You may need to suction at this stage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Repeat according to prescription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Clean mask and interface with hot soapy water when finished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Ensure all attachments are packed away and the machine is on charge 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C31346A-6A68-5B4B-B84C-BA365C853D1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098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790"/>
    </mc:Choice>
    <mc:Fallback xmlns="">
      <p:transition advTm="307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358642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344859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How it works – Treatment  </a:t>
            </a:r>
          </a:p>
        </p:txBody>
      </p:sp>
      <p:pic>
        <p:nvPicPr>
          <p:cNvPr id="2" name="004BAB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0745" y="1285335"/>
            <a:ext cx="7327900" cy="41148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F7C1206-D59F-6C49-9E3F-88C9121DB27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03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1603"/>
    </mc:Choice>
    <mc:Fallback xmlns="">
      <p:transition advTm="516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9800" objId="2"/>
        <p14:stopEvt time="49679" objId="2"/>
      </p14:showEvt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358642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344859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How it works – Treatment  </a:t>
            </a:r>
          </a:p>
        </p:txBody>
      </p:sp>
      <p:pic>
        <p:nvPicPr>
          <p:cNvPr id="4" name="7604DC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50696" y="1288276"/>
            <a:ext cx="7327900" cy="411480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948D543-FD2D-9241-AFF9-F9A3DB33753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1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79292"/>
    </mc:Choice>
    <mc:Fallback xmlns="">
      <p:transition advTm="792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258" objId="4"/>
        <p14:stopEvt time="72140" objId="4"/>
      </p14:showEvt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358642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344859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Cough Assist – Tracheostomy </a:t>
            </a:r>
          </a:p>
        </p:txBody>
      </p:sp>
      <p:pic>
        <p:nvPicPr>
          <p:cNvPr id="2" name="2E8676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50696" y="1155940"/>
            <a:ext cx="7327900" cy="41148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D6E6A39-2D8A-9142-BCC2-DBB361226FB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91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1922"/>
    </mc:Choice>
    <mc:Fallback xmlns="">
      <p:transition advTm="819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3752" objId="2"/>
        <p14:stopEvt time="79981" objId="2"/>
      </p14:showEvt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358642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344859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Cough Assist – Tracheostomy </a:t>
            </a:r>
          </a:p>
        </p:txBody>
      </p:sp>
      <p:pic>
        <p:nvPicPr>
          <p:cNvPr id="3" name="4AC17A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6458" y="1288276"/>
            <a:ext cx="7327900" cy="411480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D82BFC2-1325-7E45-AC67-057E3800834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1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7752"/>
    </mc:Choice>
    <mc:Fallback xmlns="">
      <p:transition advTm="677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0152" objId="3"/>
        <p14:stopEvt time="66760" objId="3"/>
      </p14:showEvt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373043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250696" y="356590"/>
            <a:ext cx="7874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How to use the Cough Assist </a:t>
            </a:r>
            <a:r>
              <a:rPr lang="en-GB" sz="2400" b="1" dirty="0">
                <a:solidFill>
                  <a:srgbClr val="A6CE39"/>
                </a:solidFill>
                <a:latin typeface="Aller" panose="02000503030000020004" pitchFamily="2" charset="0"/>
              </a:rPr>
              <a:t>(Manual Switch)</a:t>
            </a:r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62352" y="1073717"/>
            <a:ext cx="7102221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There may be occasions when we get a CYP on a Cough Assist machine which requires the “manual switch” option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You will follow almost the exact same instructions as previously discussed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However, instead of pressing the therapy button on the machine to begin the treatment, you will use the manual switch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Some machines also have a remote with this manual switch on.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l="52140" t="32042" r="32100" b="35689"/>
          <a:stretch/>
        </p:blipFill>
        <p:spPr>
          <a:xfrm>
            <a:off x="1495873" y="4580176"/>
            <a:ext cx="2034135" cy="2175043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548843" y="5106350"/>
            <a:ext cx="677996" cy="612713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/>
          <a:srcRect l="54466" t="51172" r="23645" b="9636"/>
          <a:stretch/>
        </p:blipFill>
        <p:spPr>
          <a:xfrm>
            <a:off x="4713462" y="4447076"/>
            <a:ext cx="2726489" cy="2308143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5628318" y="5466321"/>
            <a:ext cx="896775" cy="433681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5241635" y="6110770"/>
            <a:ext cx="773366" cy="433681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9E1120E-5947-9B40-8F2D-80821377F4F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723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8946"/>
    </mc:Choice>
    <mc:Fallback xmlns="">
      <p:transition advTm="389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10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373043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250696" y="356590"/>
            <a:ext cx="7874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How to use the Cough Assist </a:t>
            </a:r>
            <a:r>
              <a:rPr lang="en-GB" sz="2400" b="1" dirty="0">
                <a:solidFill>
                  <a:srgbClr val="A6CE39"/>
                </a:solidFill>
                <a:latin typeface="Aller" panose="02000503030000020004" pitchFamily="2" charset="0"/>
              </a:rPr>
              <a:t>(Manual Switch)</a:t>
            </a:r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5007" y="1213030"/>
            <a:ext cx="7741281" cy="420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Shift the manual switch to the </a:t>
            </a:r>
            <a:r>
              <a:rPr lang="en-GB" b="1" dirty="0"/>
              <a:t>“+”</a:t>
            </a:r>
            <a:r>
              <a:rPr lang="en-GB" dirty="0"/>
              <a:t> side and hold to deliver the positive breath until the pressure is reached on the screen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Then shift the switch to the </a:t>
            </a:r>
            <a:r>
              <a:rPr lang="en-GB" b="1" dirty="0"/>
              <a:t>“-”</a:t>
            </a:r>
            <a:r>
              <a:rPr lang="en-GB" dirty="0"/>
              <a:t> side to begin the exhalation pull until the desired pressure is reached on the machine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Put the switch back to the neutral position to start the pause for the required time 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Then repeat the amount of breath cycles to complete one sequence</a:t>
            </a: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en-GB" dirty="0"/>
              <a:t>You can then allow the CYP a rest for at least 30 seconds between each sequence before completing the prescribed amount. </a:t>
            </a:r>
          </a:p>
          <a:p>
            <a:pPr>
              <a:lnSpc>
                <a:spcPct val="150000"/>
              </a:lnSpc>
            </a:pPr>
            <a:endParaRPr lang="en-GB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82C8E32-75F0-7344-9B8E-34B48492646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5041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4334"/>
    </mc:Choice>
    <mc:Fallback xmlns="">
      <p:transition advTm="443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57797" y="369421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335756" y="355638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Contraindications of the Cough Assist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0056" y="1249629"/>
            <a:ext cx="7943669" cy="327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GB" sz="2000" b="1" dirty="0"/>
          </a:p>
          <a:p>
            <a:pPr>
              <a:lnSpc>
                <a:spcPct val="150000"/>
              </a:lnSpc>
            </a:pPr>
            <a:r>
              <a:rPr lang="en-GB" sz="2000" b="1" dirty="0"/>
              <a:t>Contraindications: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Vomiting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Raised Intracranial Pressure (ICP)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Pneumothorax (</a:t>
            </a:r>
            <a:r>
              <a:rPr lang="en-GB" sz="1600" dirty="0"/>
              <a:t>air trapped between the chest wall and lung)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Facial fractures</a:t>
            </a:r>
          </a:p>
          <a:p>
            <a:pPr>
              <a:lnSpc>
                <a:spcPct val="150000"/>
              </a:lnSpc>
            </a:pPr>
            <a:endParaRPr lang="en-GB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/>
          <a:srcRect l="18475" t="20625" r="50401" b="12411"/>
          <a:stretch/>
        </p:blipFill>
        <p:spPr>
          <a:xfrm>
            <a:off x="6520505" y="4000131"/>
            <a:ext cx="1393864" cy="1686125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B564084-6909-4D44-9FFE-13B1BE7165A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881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3601"/>
    </mc:Choice>
    <mc:Fallback xmlns="">
      <p:transition advTm="236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4439" y="356815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449171" y="356815"/>
            <a:ext cx="736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  <a:latin typeface="Aller" panose="02000503030000020004" pitchFamily="2" charset="0"/>
              </a:rPr>
              <a:t>Precautions of the Cough Assist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9935" y="1163700"/>
            <a:ext cx="7943669" cy="4527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b="1" dirty="0"/>
              <a:t>Precautions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Patient Compliance – We should give time and encourage using the cough assist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Airway obstruction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Medication/Feed timings – Cough assist can be done before a feed but at least 45 minutes after</a:t>
            </a:r>
          </a:p>
          <a:p>
            <a:pPr marL="285750" indent="-285750">
              <a:lnSpc>
                <a:spcPct val="150000"/>
              </a:lnSpc>
              <a:buBlip>
                <a:blip r:embed="rId6"/>
              </a:buBlip>
            </a:pPr>
            <a:r>
              <a:rPr lang="en-GB" sz="2000" dirty="0"/>
              <a:t>Cough assist can be more effective following chest percussion or mucus loosening nebulisers</a:t>
            </a:r>
          </a:p>
          <a:p>
            <a:pPr>
              <a:lnSpc>
                <a:spcPct val="150000"/>
              </a:lnSpc>
            </a:pP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/>
          <a:srcRect l="7832" t="55625" r="82529" b="28303"/>
          <a:stretch/>
        </p:blipFill>
        <p:spPr>
          <a:xfrm>
            <a:off x="7079516" y="4684688"/>
            <a:ext cx="1254035" cy="117565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62A1F54-A24D-9D45-AD27-E70BCA1046F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593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5084"/>
    </mc:Choice>
    <mc:Fallback xmlns="">
      <p:transition advTm="350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.3|2.9|2.6|2.7|3.1|2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4.5|15.6|9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8.5|7.3|1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6.3|6.6|8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9.5|3.7|5.2|5.3|13|8.1|14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2.9|1.8|2.2|1.3|1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7.3|1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19.3|11.1|5.3|4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7.9|7.7|15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6.7|3.5|6.9|1|5.4|7.3|13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|7.4|5.4|9.2|3.8|2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2|11.1|5.3|5.8|4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8.5|5.7|3.2|4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8|5.2|9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0.4|8.1|6.3|4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8|2.4|2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10.2|2.9|9.7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8468</TotalTime>
  <Words>1475</Words>
  <Application>Microsoft Office PowerPoint</Application>
  <PresentationFormat>On-screen Show (4:3)</PresentationFormat>
  <Paragraphs>138</Paragraphs>
  <Slides>27</Slides>
  <Notes>7</Notes>
  <HiddenSlides>0</HiddenSlides>
  <MMClips>35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Aller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Lowe</dc:creator>
  <cp:lastModifiedBy>Lisa Lord</cp:lastModifiedBy>
  <cp:revision>275</cp:revision>
  <cp:lastPrinted>2021-07-17T11:17:06Z</cp:lastPrinted>
  <dcterms:created xsi:type="dcterms:W3CDTF">2016-01-18T09:53:50Z</dcterms:created>
  <dcterms:modified xsi:type="dcterms:W3CDTF">2021-08-28T08:19:12Z</dcterms:modified>
</cp:coreProperties>
</file>