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75" r:id="rId3"/>
    <p:sldId id="276" r:id="rId4"/>
    <p:sldId id="277" r:id="rId5"/>
    <p:sldId id="278" r:id="rId6"/>
    <p:sldId id="279" r:id="rId7"/>
    <p:sldId id="285" r:id="rId8"/>
    <p:sldId id="280" r:id="rId9"/>
    <p:sldId id="281" r:id="rId10"/>
    <p:sldId id="282" r:id="rId11"/>
    <p:sldId id="286" r:id="rId12"/>
    <p:sldId id="287" r:id="rId13"/>
    <p:sldId id="288" r:id="rId14"/>
    <p:sldId id="290" r:id="rId15"/>
    <p:sldId id="291" r:id="rId16"/>
    <p:sldId id="292" r:id="rId1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E39"/>
    <a:srgbClr val="00B5D6"/>
    <a:srgbClr val="A2A2A2"/>
    <a:srgbClr val="ED1C35"/>
    <a:srgbClr val="25903B"/>
    <a:srgbClr val="EC037C"/>
    <a:srgbClr val="842B86"/>
    <a:srgbClr val="FFC20A"/>
    <a:srgbClr val="2FAAE1"/>
    <a:srgbClr val="085E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1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88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/>
          <a:srcRect l="50794" b="-226"/>
          <a:stretch/>
        </p:blipFill>
        <p:spPr>
          <a:xfrm>
            <a:off x="7639878" y="6208394"/>
            <a:ext cx="1232659" cy="47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1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11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8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422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08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9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75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526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514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824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48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D437E-48A3-4B3C-B83B-B9F545C7EC4A}" type="datetimeFigureOut">
              <a:rPr lang="en-GB" smtClean="0"/>
              <a:t>30/04/2024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D187F-1DF2-405B-8492-11C0DF48CA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7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L4KxNBc8uk-2fphc2W8kL8RxAMvDUAxDiUd1xAt9D7VUQVo2SUNWNVAyOEk3SUpTQVBBRDNXQTlJRy4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30" y="1054356"/>
            <a:ext cx="8252768" cy="58036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9920" y="622252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Understanding Bribery and Corruption</a:t>
            </a:r>
            <a:endParaRPr lang="en-GB" sz="3200" b="1" dirty="0">
              <a:solidFill>
                <a:srgbClr val="A6CE3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58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85769" y="1098516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Aims of the session</a:t>
            </a:r>
            <a:endParaRPr lang="en-GB" sz="3200" b="1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515274"/>
            <a:ext cx="72923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Tx/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ensure all staff understand what constitutes Bribery   </a:t>
            </a:r>
          </a:p>
          <a:p>
            <a:endParaRPr lang="en-GB" sz="2000" dirty="0" smtClean="0">
              <a:cs typeface="Arial" panose="020B0604020202020204" pitchFamily="34" charset="0"/>
            </a:endParaRPr>
          </a:p>
          <a:p>
            <a:pPr marL="285750" indent="-285750">
              <a:buClrTx/>
              <a:buBlip>
                <a:blip r:embed="rId2"/>
              </a:buBlip>
            </a:pPr>
            <a:r>
              <a:rPr lang="en-GB" sz="2000" dirty="0" smtClean="0">
                <a:cs typeface="Arial" panose="020B0604020202020204" pitchFamily="34" charset="0"/>
              </a:rPr>
              <a:t>ensure all staff understand what constitutes Corruption    </a:t>
            </a:r>
          </a:p>
          <a:p>
            <a:pPr marL="285750" indent="-285750">
              <a:buClrTx/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285750" indent="-285750">
              <a:buClrTx/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protect Derian House, our CYP and Families 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285750" indent="-285750">
              <a:buClrTx/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protect you, your manager, your colleagues</a:t>
            </a:r>
          </a:p>
        </p:txBody>
      </p:sp>
    </p:spTree>
    <p:extLst>
      <p:ext uri="{BB962C8B-B14F-4D97-AF65-F5344CB8AC3E}">
        <p14:creationId xmlns:p14="http://schemas.microsoft.com/office/powerpoint/2010/main" val="186104311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68516" y="1038131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Bribery Policy GP8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r>
              <a:rPr lang="en-US" sz="2000" b="1" dirty="0">
                <a:cs typeface="Arial" panose="020B0604020202020204" pitchFamily="34" charset="0"/>
              </a:rPr>
              <a:t>Scope of GP8</a:t>
            </a:r>
            <a:endParaRPr lang="en-GB" sz="2000" b="1" dirty="0"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What is bribery?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What is corruption?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What is/is not allowed?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What are kickbacks and facilitation payments?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Record keeping </a:t>
            </a:r>
          </a:p>
          <a:p>
            <a:endParaRPr lang="en-GB" sz="2000" dirty="0" smtClean="0"/>
          </a:p>
          <a:p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414487701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08131" y="1012252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Who is covered?</a:t>
            </a:r>
            <a:endParaRPr lang="en-GB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r>
              <a:rPr lang="en-GB" sz="2000" b="1" dirty="0">
                <a:cs typeface="Arial" panose="020B0604020202020204" pitchFamily="34" charset="0"/>
              </a:rPr>
              <a:t>Who is covered by the policy?</a:t>
            </a:r>
            <a:endParaRPr lang="en-GB" sz="2000" dirty="0"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all staff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consultants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contractors </a:t>
            </a:r>
          </a:p>
          <a:p>
            <a:pPr marL="342900" indent="-342900">
              <a:lnSpc>
                <a:spcPct val="150000"/>
              </a:lnSpc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volunteers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cs typeface="Arial" panose="020B0604020202020204" pitchFamily="34" charset="0"/>
              </a:rPr>
              <a:t>collectively referred to as staff within the policy and this presentation</a:t>
            </a:r>
          </a:p>
          <a:p>
            <a:endParaRPr lang="en-GB" sz="2000" dirty="0"/>
          </a:p>
          <a:p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63014889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65005" y="1098516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What is Bribery?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1999174"/>
            <a:ext cx="729234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cs typeface="Arial" panose="020B0604020202020204" pitchFamily="34" charset="0"/>
              </a:rPr>
              <a:t>Bribery is defined as :- 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obtaining reward or inducement  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acting improperly to gain some sort of an advantage </a:t>
            </a:r>
          </a:p>
          <a:p>
            <a:endParaRPr lang="en-GB" sz="2000" dirty="0" smtClean="0">
              <a:cs typeface="Arial" panose="020B0604020202020204" pitchFamily="34" charset="0"/>
            </a:endParaRPr>
          </a:p>
          <a:p>
            <a:r>
              <a:rPr lang="en-GB" sz="2000" dirty="0" smtClean="0">
                <a:cs typeface="Arial" panose="020B0604020202020204" pitchFamily="34" charset="0"/>
              </a:rPr>
              <a:t>For </a:t>
            </a:r>
            <a:r>
              <a:rPr lang="en-GB" sz="2000" dirty="0">
                <a:cs typeface="Arial" panose="020B0604020202020204" pitchFamily="34" charset="0"/>
              </a:rPr>
              <a:t>either :- 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personal gain</a:t>
            </a:r>
          </a:p>
          <a:p>
            <a:r>
              <a:rPr lang="en-GB" sz="2000" dirty="0">
                <a:cs typeface="Arial" panose="020B0604020202020204" pitchFamily="34" charset="0"/>
              </a:rPr>
              <a:t> </a:t>
            </a:r>
          </a:p>
          <a:p>
            <a:pPr marL="285750" indent="-28575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commercial gain  </a:t>
            </a:r>
          </a:p>
          <a:p>
            <a:pPr marL="285750" indent="-28575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regulatory gain</a:t>
            </a:r>
          </a:p>
          <a:p>
            <a:endParaRPr lang="en-GB" dirty="0"/>
          </a:p>
          <a:p>
            <a:endParaRPr lang="en-GB" sz="2000" dirty="0"/>
          </a:p>
          <a:p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endParaRPr lang="en-GB" sz="2000" dirty="0" smtClean="0"/>
          </a:p>
          <a:p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28708098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85769" y="1098516"/>
            <a:ext cx="6923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Received or offered?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228200"/>
            <a:ext cx="72923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en-GB" sz="2000" dirty="0" smtClean="0">
                <a:cs typeface="Arial" panose="020B0604020202020204" pitchFamily="34" charset="0"/>
              </a:rPr>
              <a:t>A </a:t>
            </a:r>
            <a:r>
              <a:rPr lang="en-GB" sz="2000" dirty="0">
                <a:cs typeface="Arial" panose="020B0604020202020204" pitchFamily="34" charset="0"/>
              </a:rPr>
              <a:t>reward or inducement does not need to </a:t>
            </a:r>
            <a:r>
              <a:rPr lang="en-GB" sz="2000" dirty="0" smtClean="0">
                <a:cs typeface="Arial" panose="020B0604020202020204" pitchFamily="34" charset="0"/>
              </a:rPr>
              <a:t>have been </a:t>
            </a:r>
            <a:r>
              <a:rPr lang="en-GB" sz="2000" b="1" dirty="0">
                <a:cs typeface="Arial" panose="020B0604020202020204" pitchFamily="34" charset="0"/>
              </a:rPr>
              <a:t>received</a:t>
            </a:r>
            <a:r>
              <a:rPr lang="en-GB" sz="2000" dirty="0">
                <a:cs typeface="Arial" panose="020B0604020202020204" pitchFamily="34" charset="0"/>
              </a:rPr>
              <a:t> to be considered as bribery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An </a:t>
            </a:r>
            <a:r>
              <a:rPr lang="en-GB" sz="2000" b="1" dirty="0">
                <a:cs typeface="Arial" panose="020B0604020202020204" pitchFamily="34" charset="0"/>
              </a:rPr>
              <a:t>offer</a:t>
            </a:r>
            <a:r>
              <a:rPr lang="en-GB" sz="2000" dirty="0">
                <a:cs typeface="Arial" panose="020B0604020202020204" pitchFamily="34" charset="0"/>
              </a:rPr>
              <a:t> of hospitality, entertainment or gifts may be considered as bribery where there is intention to exert influence</a:t>
            </a:r>
            <a:endParaRPr lang="en-GB" sz="2000" dirty="0"/>
          </a:p>
          <a:p>
            <a:endParaRPr lang="en-GB" sz="2000" dirty="0"/>
          </a:p>
          <a:p>
            <a:r>
              <a:rPr lang="en-GB" dirty="0"/>
              <a:t> </a:t>
            </a:r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7337414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25384" y="1105408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What is corruption?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endParaRPr lang="en-GB" sz="2000" dirty="0" smtClean="0"/>
          </a:p>
          <a:p>
            <a:r>
              <a:rPr lang="en-GB" sz="2000" dirty="0">
                <a:cs typeface="Arial" panose="020B0604020202020204" pitchFamily="34" charset="0"/>
              </a:rPr>
              <a:t>Corruption could be:-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2628900" lvl="5" indent="-342900" algn="just">
              <a:lnSpc>
                <a:spcPct val="150000"/>
              </a:lnSpc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abuse of power </a:t>
            </a:r>
          </a:p>
          <a:p>
            <a:pPr marL="2628900" lvl="5" indent="-342900">
              <a:lnSpc>
                <a:spcPct val="150000"/>
              </a:lnSpc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abuse of authority</a:t>
            </a:r>
          </a:p>
          <a:p>
            <a:pPr marL="2628900" lvl="5" indent="-342900">
              <a:lnSpc>
                <a:spcPct val="150000"/>
              </a:lnSpc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abuse of position 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algn="ctr"/>
            <a:r>
              <a:rPr lang="en-GB" sz="2000" dirty="0" smtClean="0">
                <a:cs typeface="Arial" panose="020B0604020202020204" pitchFamily="34" charset="0"/>
              </a:rPr>
              <a:t>in </a:t>
            </a:r>
            <a:r>
              <a:rPr lang="en-GB" sz="2000" dirty="0">
                <a:cs typeface="Arial" panose="020B0604020202020204" pitchFamily="34" charset="0"/>
              </a:rPr>
              <a:t>order to gain personal advantage</a:t>
            </a:r>
          </a:p>
          <a:p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59729874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345587" y="1218439"/>
            <a:ext cx="7292340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A6CE39"/>
                </a:solidFill>
              </a:rPr>
              <a:t>W-W-W</a:t>
            </a:r>
          </a:p>
          <a:p>
            <a:endParaRPr lang="en-GB" dirty="0"/>
          </a:p>
          <a:p>
            <a:r>
              <a:rPr lang="en-GB" sz="2000" dirty="0" smtClean="0">
                <a:cs typeface="Arial" panose="020B0604020202020204" pitchFamily="34" charset="0"/>
              </a:rPr>
              <a:t>What </a:t>
            </a:r>
            <a:r>
              <a:rPr lang="en-GB" sz="2000" dirty="0">
                <a:cs typeface="Arial" panose="020B0604020202020204" pitchFamily="34" charset="0"/>
              </a:rPr>
              <a:t>might be considered inappropriate</a:t>
            </a:r>
            <a:r>
              <a:rPr lang="en-GB" sz="2000" dirty="0" smtClean="0">
                <a:cs typeface="Arial" panose="020B0604020202020204" pitchFamily="34" charset="0"/>
              </a:rPr>
              <a:t>?</a:t>
            </a:r>
          </a:p>
          <a:p>
            <a:endParaRPr lang="en-GB" sz="2000" b="1" dirty="0">
              <a:cs typeface="Arial" panose="020B0604020202020204" pitchFamily="34" charset="0"/>
            </a:endParaRPr>
          </a:p>
          <a:p>
            <a:pPr marL="800100" lvl="1" indent="-342900">
              <a:buBlip>
                <a:blip r:embed="rId2"/>
              </a:buBlip>
            </a:pPr>
            <a:r>
              <a:rPr lang="en-GB" sz="2000" dirty="0" smtClean="0">
                <a:cs typeface="Arial" panose="020B0604020202020204" pitchFamily="34" charset="0"/>
              </a:rPr>
              <a:t>Promising</a:t>
            </a:r>
            <a:r>
              <a:rPr lang="en-GB" sz="2000" dirty="0">
                <a:cs typeface="Arial" panose="020B0604020202020204" pitchFamily="34" charset="0"/>
              </a:rPr>
              <a:t>, offering, accepting or giving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Money  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Excessive hospitality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Gifts </a:t>
            </a:r>
          </a:p>
          <a:p>
            <a:pPr marL="1714500" lvl="3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r>
              <a:rPr lang="en-GB" sz="2000" dirty="0" smtClean="0">
                <a:cs typeface="Arial" panose="020B0604020202020204" pitchFamily="34" charset="0"/>
              </a:rPr>
              <a:t>When </a:t>
            </a:r>
            <a:r>
              <a:rPr lang="en-GB" sz="2000" dirty="0">
                <a:cs typeface="Arial" panose="020B0604020202020204" pitchFamily="34" charset="0"/>
              </a:rPr>
              <a:t>might this happen</a:t>
            </a:r>
            <a:r>
              <a:rPr lang="en-GB" sz="2000" dirty="0" smtClean="0">
                <a:cs typeface="Arial" panose="020B0604020202020204" pitchFamily="34" charset="0"/>
              </a:rPr>
              <a:t>?</a:t>
            </a:r>
          </a:p>
          <a:p>
            <a:endParaRPr lang="en-GB" sz="2000" b="1" dirty="0">
              <a:cs typeface="Arial" panose="020B0604020202020204" pitchFamily="34" charset="0"/>
            </a:endParaRP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During commercial negotiations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During tendering processes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r>
              <a:rPr lang="en-GB" sz="2000" dirty="0" smtClean="0">
                <a:cs typeface="Arial" panose="020B0604020202020204" pitchFamily="34" charset="0"/>
              </a:rPr>
              <a:t>Without</a:t>
            </a:r>
            <a:endParaRPr lang="en-GB" sz="2000" dirty="0">
              <a:cs typeface="Arial" panose="020B0604020202020204" pitchFamily="34" charset="0"/>
            </a:endParaRP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Prior approval of your manager </a:t>
            </a:r>
            <a:r>
              <a:rPr lang="en-GB" sz="2000" b="1" dirty="0">
                <a:cs typeface="Arial" panose="020B0604020202020204" pitchFamily="34" charset="0"/>
              </a:rPr>
              <a:t>must </a:t>
            </a:r>
            <a:r>
              <a:rPr lang="en-GB" sz="2000" dirty="0">
                <a:cs typeface="Arial" panose="020B0604020202020204" pitchFamily="34" charset="0"/>
              </a:rPr>
              <a:t>be obtained </a:t>
            </a:r>
            <a:endParaRPr lang="en-GB" sz="2000" b="1" dirty="0">
              <a:cs typeface="Arial" panose="020B0604020202020204" pitchFamily="34" charset="0"/>
            </a:endParaRPr>
          </a:p>
          <a:p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34290840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25384" y="1105408"/>
            <a:ext cx="8206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A6CE39"/>
                </a:solidFill>
              </a:rPr>
              <a:t>Who?</a:t>
            </a:r>
            <a:endParaRPr lang="en-GB" sz="2800" b="1" dirty="0">
              <a:solidFill>
                <a:srgbClr val="A6CE39"/>
              </a:solidFill>
              <a:latin typeface="Aller" panose="02000503030000020004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12069"/>
            <a:ext cx="729234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 </a:t>
            </a:r>
            <a:r>
              <a:rPr lang="en-GB" dirty="0"/>
              <a:t> </a:t>
            </a:r>
          </a:p>
          <a:p>
            <a:r>
              <a:rPr lang="en-GB" sz="2000" b="1" dirty="0">
                <a:cs typeface="Arial" panose="020B0604020202020204" pitchFamily="34" charset="0"/>
              </a:rPr>
              <a:t>Who might seek to exert influence?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government or other officials </a:t>
            </a:r>
          </a:p>
          <a:p>
            <a:pPr marL="342900" indent="-342900">
              <a:spcBef>
                <a:spcPts val="0"/>
              </a:spcBef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political parties  </a:t>
            </a:r>
          </a:p>
          <a:p>
            <a:pPr marL="342900" indent="-342900">
              <a:spcBef>
                <a:spcPts val="0"/>
              </a:spcBef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individual politicians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r>
              <a:rPr lang="en-GB" sz="2000" b="1" dirty="0">
                <a:cs typeface="Arial" panose="020B0604020202020204" pitchFamily="34" charset="0"/>
              </a:rPr>
              <a:t>For what gain?  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faster or smoother conclusion of a routine transaction or process</a:t>
            </a:r>
          </a:p>
          <a:p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87519878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02941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What may be allowed?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79826"/>
            <a:ext cx="72923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cs typeface="Arial" panose="020B0604020202020204" pitchFamily="34" charset="0"/>
              </a:rPr>
              <a:t>Offering or receiving hospitality and entertainment from third parties may be allowable if considered appropriate and reasonable where the purpose is for:- 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Building or maintaining business relationships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Enhancing or maintaining the Hospice’s reputation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Helping market the Derian House services more effectively</a:t>
            </a:r>
          </a:p>
          <a:p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83680041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27880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Conditions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1734703"/>
            <a:ext cx="729234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cs typeface="Arial" panose="020B0604020202020204" pitchFamily="34" charset="0"/>
              </a:rPr>
              <a:t>When giving or receiving gifts observe the following conditions:-</a:t>
            </a:r>
          </a:p>
          <a:p>
            <a:r>
              <a:rPr lang="en-GB" sz="2000" dirty="0">
                <a:cs typeface="Arial" panose="020B0604020202020204" pitchFamily="34" charset="0"/>
              </a:rPr>
              <a:t> </a:t>
            </a: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has your manager has given prior approval?  </a:t>
            </a: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are you sure the gift is not:-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to influence a business decision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reward for new business 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retaining existing business  </a:t>
            </a:r>
          </a:p>
          <a:p>
            <a:pPr marL="800100" lvl="1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in return for any other benefits or favours</a:t>
            </a: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the gift is on behalf of the Hospice not in your own name</a:t>
            </a: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the gift is not cash or vouchers</a:t>
            </a: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is appropriate for the context — e.g. a small gift offered at Christmas</a:t>
            </a: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is not given in secret</a:t>
            </a:r>
          </a:p>
          <a:p>
            <a:pPr marL="342900" lvl="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gifts given or received are must be registered in the </a:t>
            </a:r>
            <a:r>
              <a:rPr lang="en-GB" sz="2000" dirty="0" smtClean="0">
                <a:cs typeface="Arial" panose="020B0604020202020204" pitchFamily="34" charset="0"/>
              </a:rPr>
              <a:t>gift/hospitality register</a:t>
            </a:r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67795565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rgbClr val="A6CE39"/>
                </a:solidFill>
              </a:rPr>
              <a:t>What is/is not acceptable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246081"/>
            <a:ext cx="729234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Business related gifts, e.g. branded umbrellas, pens or other similar items may be accepted </a:t>
            </a:r>
            <a:endParaRPr lang="en-GB" sz="2000" dirty="0" smtClean="0">
              <a:cs typeface="Arial" panose="020B0604020202020204" pitchFamily="34" charset="0"/>
            </a:endParaRP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 3</a:t>
            </a:r>
            <a:r>
              <a:rPr lang="en-GB" sz="2000" baseline="30000" dirty="0">
                <a:cs typeface="Arial" panose="020B0604020202020204" pitchFamily="34" charset="0"/>
              </a:rPr>
              <a:t>rd</a:t>
            </a:r>
            <a:r>
              <a:rPr lang="en-GB" sz="2000" dirty="0">
                <a:cs typeface="Arial" panose="020B0604020202020204" pitchFamily="34" charset="0"/>
              </a:rPr>
              <a:t> party may be reimbursed for business related expenses with </a:t>
            </a:r>
            <a:r>
              <a:rPr lang="en-GB" sz="2000" dirty="0" smtClean="0">
                <a:cs typeface="Arial" panose="020B0604020202020204" pitchFamily="34" charset="0"/>
              </a:rPr>
              <a:t>approval</a:t>
            </a:r>
          </a:p>
          <a:p>
            <a:r>
              <a:rPr lang="en-GB" sz="2000" dirty="0" smtClean="0">
                <a:cs typeface="Arial" panose="020B0604020202020204" pitchFamily="34" charset="0"/>
              </a:rPr>
              <a:t> </a:t>
            </a: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You may accept a third party’s offer to pay your </a:t>
            </a:r>
            <a:r>
              <a:rPr lang="en-GB" sz="2000" dirty="0" smtClean="0">
                <a:cs typeface="Arial" panose="020B0604020202020204" pitchFamily="34" charset="0"/>
              </a:rPr>
              <a:t>expenses</a:t>
            </a:r>
          </a:p>
          <a:p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Any payment/gift made or received that exceeds </a:t>
            </a:r>
            <a:r>
              <a:rPr lang="en-GB" sz="2000" b="1" dirty="0">
                <a:cs typeface="Arial" panose="020B0604020202020204" pitchFamily="34" charset="0"/>
              </a:rPr>
              <a:t>reasonable</a:t>
            </a:r>
            <a:r>
              <a:rPr lang="en-GB" sz="2000" b="1" cap="small" dirty="0">
                <a:cs typeface="Arial" panose="020B0604020202020204" pitchFamily="34" charset="0"/>
              </a:rPr>
              <a:t> </a:t>
            </a:r>
            <a:r>
              <a:rPr lang="en-GB" sz="2000" dirty="0">
                <a:cs typeface="Arial" panose="020B0604020202020204" pitchFamily="34" charset="0"/>
              </a:rPr>
              <a:t>or</a:t>
            </a:r>
            <a:r>
              <a:rPr lang="en-GB" sz="2000" b="1" dirty="0">
                <a:cs typeface="Arial" panose="020B0604020202020204" pitchFamily="34" charset="0"/>
              </a:rPr>
              <a:t> general business expenses </a:t>
            </a:r>
            <a:r>
              <a:rPr lang="en-GB" sz="2000" dirty="0">
                <a:cs typeface="Arial" panose="020B0604020202020204" pitchFamily="34" charset="0"/>
              </a:rPr>
              <a:t>is not acceptable. e.g.an extended hotel stay after relevant business is concluded</a:t>
            </a:r>
          </a:p>
        </p:txBody>
      </p:sp>
    </p:spTree>
    <p:extLst>
      <p:ext uri="{BB962C8B-B14F-4D97-AF65-F5344CB8AC3E}">
        <p14:creationId xmlns:p14="http://schemas.microsoft.com/office/powerpoint/2010/main" val="399565320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Kickbacks and facilitation payments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054888"/>
            <a:ext cx="72923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GB" sz="2000" b="1" dirty="0">
                <a:cs typeface="Arial" panose="020B0604020202020204" pitchFamily="34" charset="0"/>
              </a:rPr>
              <a:t>Kickbacks</a:t>
            </a:r>
            <a:r>
              <a:rPr lang="en-GB" sz="2000" dirty="0">
                <a:cs typeface="Arial" panose="020B0604020202020204" pitchFamily="34" charset="0"/>
              </a:rPr>
              <a:t> – payments made in return for business advantage or favour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b="1" dirty="0">
                <a:cs typeface="Arial" panose="020B0604020202020204" pitchFamily="34" charset="0"/>
              </a:rPr>
              <a:t>Facilitation payments </a:t>
            </a:r>
            <a:r>
              <a:rPr lang="en-GB" sz="2000" dirty="0">
                <a:cs typeface="Arial" panose="020B0604020202020204" pitchFamily="34" charset="0"/>
              </a:rPr>
              <a:t>– Unofficial payments, made to speed up or smooth out a routine process or activity 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Sometimes referred to as </a:t>
            </a:r>
            <a:r>
              <a:rPr lang="en-GB" sz="2000" b="1" dirty="0">
                <a:cs typeface="Arial" panose="020B0604020202020204" pitchFamily="34" charset="0"/>
              </a:rPr>
              <a:t>BACKHANDERS</a:t>
            </a:r>
            <a:r>
              <a:rPr lang="en-GB" sz="2000" dirty="0">
                <a:cs typeface="Arial" panose="020B0604020202020204" pitchFamily="34" charset="0"/>
              </a:rPr>
              <a:t> </a:t>
            </a:r>
          </a:p>
          <a:p>
            <a:pPr marL="342900" indent="-342900" algn="ctr">
              <a:buBlip>
                <a:blip r:embed="rId2"/>
              </a:buBlip>
            </a:pPr>
            <a:endParaRPr lang="en-GB" sz="2000" b="1" dirty="0">
              <a:cs typeface="Arial" panose="020B0604020202020204" pitchFamily="34" charset="0"/>
            </a:endParaRPr>
          </a:p>
          <a:p>
            <a:pPr algn="ctr"/>
            <a:r>
              <a:rPr lang="en-GB" sz="2000" b="1" dirty="0">
                <a:cs typeface="Arial" panose="020B0604020202020204" pitchFamily="34" charset="0"/>
              </a:rPr>
              <a:t>These are unacceptable in all circumstances</a:t>
            </a:r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17604370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Record Keeping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171266"/>
            <a:ext cx="72923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All gifts given or received must be recorded in the gift register </a:t>
            </a:r>
            <a:r>
              <a:rPr lang="en-GB" sz="2000" dirty="0" smtClean="0">
                <a:cs typeface="Arial" panose="020B0604020202020204" pitchFamily="34" charset="0"/>
              </a:rPr>
              <a:t>held in </a:t>
            </a:r>
            <a:r>
              <a:rPr lang="en-GB" sz="2000" dirty="0">
                <a:cs typeface="Arial" panose="020B0604020202020204" pitchFamily="34" charset="0"/>
              </a:rPr>
              <a:t>HR 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An electronic version is soon to be made available on the Intranet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>
              <a:cs typeface="Arial" panose="020B0604020202020204" pitchFamily="34" charset="0"/>
            </a:endParaRP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cs typeface="Arial" panose="020B0604020202020204" pitchFamily="34" charset="0"/>
              </a:rPr>
              <a:t>Records must of all expenses incurred in relation to gifts and hospitality. </a:t>
            </a:r>
          </a:p>
          <a:p>
            <a:endParaRPr lang="en-GB" sz="2000" dirty="0" smtClean="0"/>
          </a:p>
          <a:p>
            <a:pPr marL="285750" indent="-285750">
              <a:buBlip>
                <a:blip r:embed="rId3"/>
              </a:buBlip>
            </a:pPr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292656825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Summary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171266"/>
            <a:ext cx="72923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GB" sz="2000" dirty="0"/>
              <a:t>If in doubt about any approach made to you speak to your line manager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/>
          </a:p>
          <a:p>
            <a:pPr marL="342900" indent="-342900">
              <a:buBlip>
                <a:blip r:embed="rId2"/>
              </a:buBlip>
            </a:pPr>
            <a:r>
              <a:rPr lang="en-GB" sz="2000" dirty="0"/>
              <a:t>If in doubt about any of the aspect refer to Policy GP8</a:t>
            </a:r>
          </a:p>
          <a:p>
            <a:pPr marL="342900" indent="-342900">
              <a:buBlip>
                <a:blip r:embed="rId2"/>
              </a:buBlip>
            </a:pPr>
            <a:endParaRPr lang="en-GB" sz="2000" dirty="0"/>
          </a:p>
          <a:p>
            <a:pPr marL="342900" indent="-342900">
              <a:buBlip>
                <a:blip r:embed="rId2"/>
              </a:buBlip>
            </a:pPr>
            <a:r>
              <a:rPr lang="en-GB" sz="2000" dirty="0"/>
              <a:t>For clarity on the policy contact Finance </a:t>
            </a:r>
          </a:p>
          <a:p>
            <a:endParaRPr lang="en-GB" sz="2000" dirty="0"/>
          </a:p>
          <a:p>
            <a:pPr marL="285750" indent="-285750">
              <a:buBlip>
                <a:blip r:embed="rId3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3461309169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965200" y="-30480"/>
            <a:ext cx="0" cy="74472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79704" y="1105408"/>
            <a:ext cx="570992" cy="570992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536192" y="1091625"/>
            <a:ext cx="8206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A6CE39"/>
                </a:solidFill>
              </a:rPr>
              <a:t>Assessment Questions</a:t>
            </a:r>
            <a:endParaRPr lang="en-GB" sz="3200" dirty="0">
              <a:solidFill>
                <a:srgbClr val="A6CE3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0696" y="2171266"/>
            <a:ext cx="72923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en-GB" sz="2000" dirty="0" smtClean="0"/>
              <a:t>Please right click on the following link and select ‘Open </a:t>
            </a:r>
            <a:r>
              <a:rPr lang="en-GB" sz="2000" smtClean="0"/>
              <a:t>Hyperlink’ to </a:t>
            </a:r>
            <a:r>
              <a:rPr lang="en-GB" sz="2000" dirty="0" smtClean="0"/>
              <a:t>answer the questions about Bribery:</a:t>
            </a:r>
          </a:p>
          <a:p>
            <a:pPr marL="342900" indent="-342900">
              <a:buBlip>
                <a:blip r:embed="rId2"/>
              </a:buBlip>
            </a:pPr>
            <a:r>
              <a:rPr lang="en-GB" sz="2000" dirty="0">
                <a:hlinkClick r:id="rId3"/>
              </a:rPr>
              <a:t>https://</a:t>
            </a:r>
            <a:r>
              <a:rPr lang="en-GB" sz="2000" dirty="0" smtClean="0">
                <a:hlinkClick r:id="rId3"/>
              </a:rPr>
              <a:t>forms.office.com/Pages/ResponsePage.aspx?id=L4KxNBc8uk-2fphc2W8kL8RxAMvDUAxDiUd1xAt9D7VUQVo2SUNWNVAyOEk3SUpTQVBBRDNXQTlJRy4u</a:t>
            </a:r>
            <a:endParaRPr lang="en-GB" sz="2000" dirty="0" smtClean="0"/>
          </a:p>
          <a:p>
            <a:endParaRPr lang="en-GB" sz="2000" dirty="0"/>
          </a:p>
          <a:p>
            <a:endParaRPr lang="en-GB" sz="2000" dirty="0"/>
          </a:p>
          <a:p>
            <a:pPr marL="285750" indent="-285750">
              <a:buBlip>
                <a:blip r:embed="rId4"/>
              </a:buBlip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60107364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1850</TotalTime>
  <Words>624</Words>
  <Application>Microsoft Office PowerPoint</Application>
  <PresentationFormat>On-screen Show (4:3)</PresentationFormat>
  <Paragraphs>159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Aller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Lowe</dc:creator>
  <cp:lastModifiedBy>Gillian Viragh</cp:lastModifiedBy>
  <cp:revision>112</cp:revision>
  <cp:lastPrinted>2018-03-29T13:29:53Z</cp:lastPrinted>
  <dcterms:created xsi:type="dcterms:W3CDTF">2016-01-18T09:53:50Z</dcterms:created>
  <dcterms:modified xsi:type="dcterms:W3CDTF">2024-04-30T11:20:02Z</dcterms:modified>
</cp:coreProperties>
</file>