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2" r:id="rId2"/>
    <p:sldId id="275" r:id="rId3"/>
    <p:sldId id="276" r:id="rId4"/>
    <p:sldId id="277" r:id="rId5"/>
    <p:sldId id="278" r:id="rId6"/>
    <p:sldId id="285" r:id="rId7"/>
    <p:sldId id="280" r:id="rId8"/>
    <p:sldId id="281" r:id="rId9"/>
    <p:sldId id="282" r:id="rId10"/>
    <p:sldId id="286" r:id="rId11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CE39"/>
    <a:srgbClr val="00B5D6"/>
    <a:srgbClr val="A2A2A2"/>
    <a:srgbClr val="ED1C35"/>
    <a:srgbClr val="25903B"/>
    <a:srgbClr val="EC037C"/>
    <a:srgbClr val="842B86"/>
    <a:srgbClr val="FFC20A"/>
    <a:srgbClr val="2FAAE1"/>
    <a:srgbClr val="085E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1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88" y="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/>
          <a:srcRect l="50794" b="-226"/>
          <a:stretch/>
        </p:blipFill>
        <p:spPr>
          <a:xfrm>
            <a:off x="7639878" y="6208394"/>
            <a:ext cx="1232659" cy="477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018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2114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0082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3422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5089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92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8752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6526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5141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9824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9484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D437E-48A3-4B3C-B83B-B9F545C7EC4A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735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office.com/Pages/ResponsePage.aspx?id=L4KxNBc8uk-2fphc2W8kL8RxAMvDUAxDiUd1xAt9D7VUQkY0OVY1MTdGN0NFUDNDMUYzWjFXNkw3US4u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761" y="1048207"/>
            <a:ext cx="8252768" cy="58036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4858" y="655503"/>
            <a:ext cx="8206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A6CE39"/>
                </a:solidFill>
              </a:rPr>
              <a:t>Lone Working </a:t>
            </a:r>
            <a:endParaRPr lang="en-GB" sz="3200" b="1" dirty="0">
              <a:solidFill>
                <a:srgbClr val="A6CE3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585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1105408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685769" y="1098516"/>
            <a:ext cx="8206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A6CE39"/>
                </a:solidFill>
              </a:rPr>
              <a:t>Aims of the session</a:t>
            </a:r>
            <a:endParaRPr lang="en-GB" sz="3200" b="1" dirty="0">
              <a:solidFill>
                <a:srgbClr val="A6CE3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0696" y="2012069"/>
            <a:ext cx="729234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 </a:t>
            </a:r>
            <a:endParaRPr lang="en-GB" sz="2000" dirty="0"/>
          </a:p>
          <a:p>
            <a:pPr marL="285750" indent="-285750">
              <a:buBlip>
                <a:blip r:embed="rId2"/>
              </a:buBlip>
            </a:pPr>
            <a:r>
              <a:rPr lang="en-GB" sz="2000" dirty="0"/>
              <a:t>To </a:t>
            </a:r>
            <a:r>
              <a:rPr lang="en-GB" sz="2000" dirty="0" smtClean="0"/>
              <a:t>understand what lone working is</a:t>
            </a:r>
          </a:p>
          <a:p>
            <a:pPr marL="285750" indent="-285750">
              <a:buBlip>
                <a:blip r:embed="rId2"/>
              </a:buBlip>
            </a:pPr>
            <a:endParaRPr lang="en-GB" sz="2000" dirty="0"/>
          </a:p>
          <a:p>
            <a:pPr marL="285750" indent="-285750">
              <a:buBlip>
                <a:blip r:embed="rId2"/>
              </a:buBlip>
            </a:pPr>
            <a:r>
              <a:rPr lang="en-GB" sz="2000" dirty="0" smtClean="0"/>
              <a:t>To identify </a:t>
            </a:r>
            <a:r>
              <a:rPr lang="en-GB" sz="2000" dirty="0"/>
              <a:t>who the lone workers of the organisation </a:t>
            </a:r>
            <a:r>
              <a:rPr lang="en-GB" sz="2000" dirty="0" smtClean="0"/>
              <a:t>are</a:t>
            </a:r>
          </a:p>
          <a:p>
            <a:endParaRPr lang="en-GB" sz="2000" dirty="0"/>
          </a:p>
          <a:p>
            <a:pPr marL="285750" indent="-285750">
              <a:buBlip>
                <a:blip r:embed="rId2"/>
              </a:buBlip>
            </a:pPr>
            <a:r>
              <a:rPr lang="en-GB" sz="2000" dirty="0" smtClean="0"/>
              <a:t>To identify </a:t>
            </a:r>
            <a:r>
              <a:rPr lang="en-GB" sz="2000" dirty="0"/>
              <a:t>potential risks to lone </a:t>
            </a:r>
            <a:r>
              <a:rPr lang="en-GB" sz="2000" dirty="0" smtClean="0"/>
              <a:t>workers</a:t>
            </a:r>
          </a:p>
          <a:p>
            <a:endParaRPr lang="en-GB" sz="2000" dirty="0" smtClean="0"/>
          </a:p>
          <a:p>
            <a:pPr marL="285750" indent="-285750">
              <a:buBlip>
                <a:blip r:embed="rId2"/>
              </a:buBlip>
            </a:pPr>
            <a:r>
              <a:rPr lang="en-GB" sz="2000" dirty="0"/>
              <a:t>To state the measures in place to minimise risk to lone workers</a:t>
            </a:r>
          </a:p>
          <a:p>
            <a:pPr marL="285750" indent="-285750">
              <a:buBlip>
                <a:blip r:embed="rId2"/>
              </a:buBlip>
            </a:pPr>
            <a:endParaRPr lang="en-GB" sz="2000" dirty="0" smtClean="0"/>
          </a:p>
          <a:p>
            <a:pPr marL="285750" indent="-285750">
              <a:buBlip>
                <a:blip r:embed="rId2"/>
              </a:buBlip>
            </a:pPr>
            <a:endParaRPr lang="en-GB" sz="2000" dirty="0"/>
          </a:p>
          <a:p>
            <a:pPr marL="285750" indent="-285750">
              <a:buBlip>
                <a:blip r:embed="rId2"/>
              </a:buBlip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1861043116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1105408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668516" y="1038131"/>
            <a:ext cx="8206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</a:rPr>
              <a:t>Legal Obligation: </a:t>
            </a:r>
            <a:endParaRPr lang="en-GB" sz="3200" dirty="0">
              <a:solidFill>
                <a:srgbClr val="A6CE3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0696" y="2012069"/>
            <a:ext cx="729234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 </a:t>
            </a:r>
            <a:endParaRPr lang="en-GB" sz="2000" dirty="0" smtClean="0"/>
          </a:p>
          <a:p>
            <a:pPr marL="285750" indent="-285750">
              <a:buBlip>
                <a:blip r:embed="rId2"/>
              </a:buBlip>
            </a:pPr>
            <a:r>
              <a:rPr lang="en-GB" sz="2000" dirty="0" smtClean="0"/>
              <a:t>Derian </a:t>
            </a:r>
            <a:r>
              <a:rPr lang="en-GB" sz="2000" dirty="0"/>
              <a:t>House has a legal duty of care towards protecting the health and safety of its employees and others who may be affected by their </a:t>
            </a:r>
            <a:r>
              <a:rPr lang="en-GB" sz="2000" dirty="0" smtClean="0"/>
              <a:t>activities including;</a:t>
            </a:r>
          </a:p>
          <a:p>
            <a:pPr marL="742950" lvl="1" indent="-285750">
              <a:buBlip>
                <a:blip r:embed="rId2"/>
              </a:buBlip>
            </a:pPr>
            <a:endParaRPr lang="en-GB" sz="2000" dirty="0"/>
          </a:p>
          <a:p>
            <a:pPr marL="742950" lvl="1" indent="-285750">
              <a:buBlip>
                <a:blip r:embed="rId2"/>
              </a:buBlip>
            </a:pPr>
            <a:r>
              <a:rPr lang="en-GB" sz="2000" dirty="0" smtClean="0"/>
              <a:t>staff </a:t>
            </a:r>
          </a:p>
          <a:p>
            <a:pPr marL="742950" lvl="1" indent="-285750">
              <a:buBlip>
                <a:blip r:embed="rId2"/>
              </a:buBlip>
            </a:pPr>
            <a:r>
              <a:rPr lang="en-GB" sz="2000" dirty="0" smtClean="0"/>
              <a:t>volunteers </a:t>
            </a:r>
          </a:p>
          <a:p>
            <a:pPr marL="742950" lvl="1" indent="-285750">
              <a:buBlip>
                <a:blip r:embed="rId2"/>
              </a:buBlip>
            </a:pPr>
            <a:r>
              <a:rPr lang="en-GB" sz="2000" dirty="0" smtClean="0"/>
              <a:t>children</a:t>
            </a:r>
          </a:p>
          <a:p>
            <a:pPr marL="742950" lvl="1" indent="-285750">
              <a:buBlip>
                <a:blip r:embed="rId2"/>
              </a:buBlip>
            </a:pPr>
            <a:r>
              <a:rPr lang="en-GB" sz="2000" dirty="0" smtClean="0"/>
              <a:t>YP</a:t>
            </a:r>
          </a:p>
          <a:p>
            <a:pPr marL="742950" lvl="1" indent="-285750">
              <a:buBlip>
                <a:blip r:embed="rId2"/>
              </a:buBlip>
            </a:pPr>
            <a:r>
              <a:rPr lang="en-GB" sz="2000" dirty="0" smtClean="0"/>
              <a:t>families</a:t>
            </a:r>
          </a:p>
          <a:p>
            <a:pPr marL="742950" lvl="1" indent="-285750">
              <a:buBlip>
                <a:blip r:embed="rId2"/>
              </a:buBlip>
            </a:pPr>
            <a:r>
              <a:rPr lang="en-GB" sz="2000" dirty="0" smtClean="0"/>
              <a:t>contractors </a:t>
            </a:r>
          </a:p>
          <a:p>
            <a:pPr marL="742950" lvl="1" indent="-285750">
              <a:buBlip>
                <a:blip r:embed="rId2"/>
              </a:buBlip>
            </a:pPr>
            <a:r>
              <a:rPr lang="en-GB" sz="2000" dirty="0" smtClean="0"/>
              <a:t>the public</a:t>
            </a:r>
            <a:endParaRPr lang="en-GB" sz="2000" dirty="0"/>
          </a:p>
          <a:p>
            <a:endParaRPr lang="en-GB" sz="2000" dirty="0"/>
          </a:p>
          <a:p>
            <a:pPr marL="285750" indent="-285750">
              <a:buBlip>
                <a:blip r:embed="rId2"/>
              </a:buBlip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4144877011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1105408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608131" y="1012252"/>
            <a:ext cx="8206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A6CE39"/>
                </a:solidFill>
              </a:rPr>
              <a:t>Health and Safety Policy</a:t>
            </a:r>
            <a:endParaRPr lang="en-GB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1250696" y="2012069"/>
            <a:ext cx="729234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 </a:t>
            </a:r>
            <a:endParaRPr lang="en-GB" sz="2000" dirty="0"/>
          </a:p>
          <a:p>
            <a:pPr marL="285750" indent="-285750">
              <a:buBlip>
                <a:blip r:embed="rId2"/>
              </a:buBlip>
            </a:pPr>
            <a:r>
              <a:rPr lang="en-GB" dirty="0" smtClean="0"/>
              <a:t>Line </a:t>
            </a:r>
            <a:r>
              <a:rPr lang="en-GB" dirty="0"/>
              <a:t>Managers must ensure that any risks associated with lone working are assessed in the form of a departmental risk assessment and appropriate procedural control measures implemented </a:t>
            </a:r>
            <a:r>
              <a:rPr lang="en-GB" dirty="0" smtClean="0"/>
              <a:t>accordingly.</a:t>
            </a:r>
          </a:p>
          <a:p>
            <a:endParaRPr lang="en-GB" dirty="0" smtClean="0"/>
          </a:p>
          <a:p>
            <a:pPr marL="285750" indent="-285750">
              <a:buBlip>
                <a:blip r:embed="rId2"/>
              </a:buBlip>
            </a:pPr>
            <a:r>
              <a:rPr lang="en-GB" dirty="0" smtClean="0"/>
              <a:t>All </a:t>
            </a:r>
            <a:r>
              <a:rPr lang="en-GB" dirty="0"/>
              <a:t>managers must proactively promote the use of lone working devices as a measure to protect the personal safety of staff.</a:t>
            </a:r>
          </a:p>
          <a:p>
            <a:pPr marL="285750" indent="-285750">
              <a:buBlip>
                <a:blip r:embed="rId2"/>
              </a:buBlip>
            </a:pPr>
            <a:endParaRPr lang="en-GB" sz="2000" dirty="0" smtClean="0"/>
          </a:p>
          <a:p>
            <a:endParaRPr lang="en-GB" sz="2000" dirty="0"/>
          </a:p>
          <a:p>
            <a:pPr marL="285750" indent="-285750">
              <a:buBlip>
                <a:blip r:embed="rId2"/>
              </a:buBlip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630148898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1105408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565005" y="1098516"/>
            <a:ext cx="8206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A6CE39"/>
                </a:solidFill>
              </a:rPr>
              <a:t>Your own </a:t>
            </a:r>
            <a:r>
              <a:rPr lang="en-GB" sz="3200" b="1" dirty="0">
                <a:solidFill>
                  <a:srgbClr val="A6CE39"/>
                </a:solidFill>
              </a:rPr>
              <a:t>obligations</a:t>
            </a:r>
            <a:r>
              <a:rPr lang="en-GB" sz="3200" b="1" dirty="0" smtClean="0">
                <a:solidFill>
                  <a:srgbClr val="A6CE39"/>
                </a:solidFill>
              </a:rPr>
              <a:t>:</a:t>
            </a:r>
            <a:endParaRPr lang="en-GB" sz="3200" dirty="0">
              <a:solidFill>
                <a:srgbClr val="A6CE3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0696" y="1528990"/>
            <a:ext cx="7292340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marL="285750" indent="-285750">
              <a:buBlip>
                <a:blip r:embed="rId2"/>
              </a:buBlip>
            </a:pPr>
            <a:r>
              <a:rPr lang="en-GB" dirty="0" smtClean="0"/>
              <a:t>Take </a:t>
            </a:r>
            <a:r>
              <a:rPr lang="en-GB" dirty="0"/>
              <a:t>reasonable care of your own </a:t>
            </a:r>
            <a:r>
              <a:rPr lang="en-GB" dirty="0" smtClean="0"/>
              <a:t>safety</a:t>
            </a:r>
          </a:p>
          <a:p>
            <a:r>
              <a:rPr lang="en-GB" dirty="0" smtClean="0"/>
              <a:t> </a:t>
            </a:r>
            <a:endParaRPr lang="en-GB" dirty="0"/>
          </a:p>
          <a:p>
            <a:pPr marL="285750" indent="-285750">
              <a:buBlip>
                <a:blip r:embed="rId2"/>
              </a:buBlip>
            </a:pPr>
            <a:r>
              <a:rPr lang="en-GB" dirty="0"/>
              <a:t>Take reasonable care of others safety </a:t>
            </a:r>
            <a:endParaRPr lang="en-GB" dirty="0" smtClean="0"/>
          </a:p>
          <a:p>
            <a:pPr marL="285750" indent="-285750">
              <a:buBlip>
                <a:blip r:embed="rId2"/>
              </a:buBlip>
            </a:pPr>
            <a:endParaRPr lang="en-GB" dirty="0" smtClean="0"/>
          </a:p>
          <a:p>
            <a:pPr marL="285750" indent="-285750">
              <a:buBlip>
                <a:blip r:embed="rId2"/>
              </a:buBlip>
            </a:pPr>
            <a:r>
              <a:rPr lang="en-GB" dirty="0" smtClean="0"/>
              <a:t>Follow </a:t>
            </a:r>
            <a:r>
              <a:rPr lang="en-GB" dirty="0"/>
              <a:t>policies and procedures </a:t>
            </a:r>
            <a:endParaRPr lang="en-GB" dirty="0" smtClean="0"/>
          </a:p>
          <a:p>
            <a:pPr marL="285750" indent="-285750">
              <a:buBlip>
                <a:blip r:embed="rId2"/>
              </a:buBlip>
            </a:pPr>
            <a:endParaRPr lang="en-GB" dirty="0" smtClean="0"/>
          </a:p>
          <a:p>
            <a:pPr marL="285750" indent="-285750">
              <a:buBlip>
                <a:blip r:embed="rId2"/>
              </a:buBlip>
            </a:pPr>
            <a:r>
              <a:rPr lang="en-GB" dirty="0" smtClean="0"/>
              <a:t>Attend </a:t>
            </a:r>
            <a:r>
              <a:rPr lang="en-GB" dirty="0"/>
              <a:t>training and become familiar with information </a:t>
            </a:r>
            <a:r>
              <a:rPr lang="en-GB" dirty="0" smtClean="0"/>
              <a:t>provided</a:t>
            </a:r>
          </a:p>
          <a:p>
            <a:pPr marL="285750" indent="-285750">
              <a:buBlip>
                <a:blip r:embed="rId2"/>
              </a:buBlip>
            </a:pPr>
            <a:endParaRPr lang="en-GB" dirty="0" smtClean="0"/>
          </a:p>
          <a:p>
            <a:pPr marL="285750" indent="-285750">
              <a:buBlip>
                <a:blip r:embed="rId2"/>
              </a:buBlip>
            </a:pPr>
            <a:r>
              <a:rPr lang="en-GB" dirty="0" smtClean="0"/>
              <a:t>Report </a:t>
            </a:r>
            <a:r>
              <a:rPr lang="en-GB" dirty="0"/>
              <a:t>any incidents of violence and aggression, including near </a:t>
            </a:r>
            <a:r>
              <a:rPr lang="en-GB" dirty="0" smtClean="0"/>
              <a:t>misses</a:t>
            </a:r>
          </a:p>
          <a:p>
            <a:endParaRPr lang="en-GB" dirty="0" smtClean="0"/>
          </a:p>
          <a:p>
            <a:pPr marL="285750" indent="-285750">
              <a:buBlip>
                <a:blip r:embed="rId2"/>
              </a:buBlip>
            </a:pPr>
            <a:r>
              <a:rPr lang="en-GB" dirty="0" smtClean="0"/>
              <a:t>Always </a:t>
            </a:r>
            <a:r>
              <a:rPr lang="en-GB" dirty="0"/>
              <a:t>tell your line manager where you will be and record where you are going, when you are going and your expected time of </a:t>
            </a:r>
            <a:r>
              <a:rPr lang="en-GB" dirty="0" smtClean="0"/>
              <a:t>return</a:t>
            </a:r>
          </a:p>
          <a:p>
            <a:endParaRPr lang="en-GB" dirty="0" smtClean="0"/>
          </a:p>
          <a:p>
            <a:pPr marL="285750" indent="-285750">
              <a:buBlip>
                <a:blip r:embed="rId2"/>
              </a:buBlip>
            </a:pPr>
            <a:r>
              <a:rPr lang="en-GB" dirty="0" smtClean="0"/>
              <a:t>Maintain </a:t>
            </a:r>
            <a:r>
              <a:rPr lang="en-GB" dirty="0"/>
              <a:t>regular contact with colleagues or manager</a:t>
            </a:r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pPr marL="285750" indent="-285750">
              <a:buBlip>
                <a:blip r:embed="rId2"/>
              </a:buBlip>
            </a:pPr>
            <a:endParaRPr lang="en-GB" sz="2000" dirty="0"/>
          </a:p>
          <a:p>
            <a:endParaRPr lang="en-GB" sz="2000" dirty="0" smtClean="0"/>
          </a:p>
          <a:p>
            <a:endParaRPr lang="en-GB" sz="2000" dirty="0" smtClean="0"/>
          </a:p>
          <a:p>
            <a:pPr marL="285750" indent="-285750">
              <a:buBlip>
                <a:blip r:embed="rId2"/>
              </a:buBlip>
            </a:pPr>
            <a:endParaRPr lang="en-GB" sz="2000" dirty="0"/>
          </a:p>
          <a:p>
            <a:pPr marL="285750" indent="-285750">
              <a:buBlip>
                <a:blip r:embed="rId2"/>
              </a:buBlip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1287080989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1105408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625384" y="1105408"/>
            <a:ext cx="8206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A6CE39"/>
                </a:solidFill>
              </a:rPr>
              <a:t>Who </a:t>
            </a:r>
            <a:r>
              <a:rPr lang="en-GB" sz="3200" b="1" dirty="0">
                <a:solidFill>
                  <a:srgbClr val="A6CE39"/>
                </a:solidFill>
              </a:rPr>
              <a:t>are Lone Workers? </a:t>
            </a:r>
            <a:endParaRPr lang="en-GB" sz="3200" dirty="0">
              <a:solidFill>
                <a:srgbClr val="A6CE3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0696" y="2012069"/>
            <a:ext cx="729234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 </a:t>
            </a:r>
            <a:endParaRPr lang="en-GB" sz="2000" dirty="0" smtClean="0"/>
          </a:p>
          <a:p>
            <a:pPr marL="285750" indent="-285750">
              <a:buBlip>
                <a:blip r:embed="rId2"/>
              </a:buBlip>
            </a:pPr>
            <a:r>
              <a:rPr lang="en-GB" sz="2000" dirty="0" smtClean="0"/>
              <a:t>Care Team</a:t>
            </a:r>
          </a:p>
          <a:p>
            <a:pPr marL="285750" indent="-285750">
              <a:buBlip>
                <a:blip r:embed="rId2"/>
              </a:buBlip>
            </a:pPr>
            <a:r>
              <a:rPr lang="en-GB" sz="2000" dirty="0" smtClean="0"/>
              <a:t>D@H </a:t>
            </a:r>
            <a:r>
              <a:rPr lang="en-GB" sz="2000" dirty="0"/>
              <a:t>Staff</a:t>
            </a:r>
          </a:p>
          <a:p>
            <a:pPr marL="285750" indent="-285750">
              <a:buBlip>
                <a:blip r:embed="rId2"/>
              </a:buBlip>
            </a:pPr>
            <a:r>
              <a:rPr lang="en-GB" sz="2000" dirty="0" smtClean="0"/>
              <a:t>Fundraisers</a:t>
            </a:r>
            <a:endParaRPr lang="en-GB" sz="2000" dirty="0"/>
          </a:p>
          <a:p>
            <a:pPr marL="285750" indent="-285750">
              <a:buBlip>
                <a:blip r:embed="rId2"/>
              </a:buBlip>
            </a:pPr>
            <a:r>
              <a:rPr lang="en-GB" sz="2000" dirty="0"/>
              <a:t>Retail staff</a:t>
            </a:r>
          </a:p>
          <a:p>
            <a:pPr marL="285750" indent="-285750">
              <a:buBlip>
                <a:blip r:embed="rId2"/>
              </a:buBlip>
            </a:pPr>
            <a:r>
              <a:rPr lang="en-GB" sz="2000" dirty="0"/>
              <a:t>Warehouse </a:t>
            </a:r>
          </a:p>
          <a:p>
            <a:pPr marL="285750" indent="-285750">
              <a:buBlip>
                <a:blip r:embed="rId2"/>
              </a:buBlip>
            </a:pPr>
            <a:r>
              <a:rPr lang="en-GB" sz="2000" dirty="0"/>
              <a:t>Fundraisers</a:t>
            </a:r>
          </a:p>
          <a:p>
            <a:pPr marL="285750" indent="-285750">
              <a:buBlip>
                <a:blip r:embed="rId2"/>
              </a:buBlip>
            </a:pPr>
            <a:r>
              <a:rPr lang="en-GB" sz="2000" dirty="0" smtClean="0"/>
              <a:t>Drivers</a:t>
            </a:r>
          </a:p>
          <a:p>
            <a:pPr marL="285750" indent="-285750">
              <a:buBlip>
                <a:blip r:embed="rId2"/>
              </a:buBlip>
            </a:pPr>
            <a:endParaRPr lang="en-GB" sz="2000" dirty="0"/>
          </a:p>
          <a:p>
            <a:pPr marL="285750" indent="-285750">
              <a:buBlip>
                <a:blip r:embed="rId2"/>
              </a:buBlip>
            </a:pPr>
            <a:r>
              <a:rPr lang="en-GB" sz="2000" b="1" u="sng" dirty="0" smtClean="0"/>
              <a:t>ANYONE</a:t>
            </a:r>
            <a:r>
              <a:rPr lang="en-GB" sz="2000" b="1" dirty="0" smtClean="0"/>
              <a:t> </a:t>
            </a:r>
            <a:r>
              <a:rPr lang="en-GB" sz="2000" dirty="0"/>
              <a:t>who is required or allowed to work alone at any time, day or night, including lone meetings with unfamiliar individuals. </a:t>
            </a:r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 smtClean="0"/>
          </a:p>
          <a:p>
            <a:pPr marL="285750" indent="-285750">
              <a:buBlip>
                <a:blip r:embed="rId2"/>
              </a:buBlip>
            </a:pPr>
            <a:endParaRPr lang="en-GB" sz="2000" dirty="0"/>
          </a:p>
          <a:p>
            <a:pPr marL="285750" indent="-285750">
              <a:buBlip>
                <a:blip r:embed="rId2"/>
              </a:buBlip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3597298748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1105408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1345587" y="1218439"/>
            <a:ext cx="7292340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A6CE39"/>
                </a:solidFill>
              </a:rPr>
              <a:t>Where </a:t>
            </a:r>
            <a:r>
              <a:rPr lang="en-GB" sz="2400" b="1" dirty="0">
                <a:solidFill>
                  <a:srgbClr val="A6CE39"/>
                </a:solidFill>
              </a:rPr>
              <a:t>might individuals become Lone </a:t>
            </a:r>
            <a:r>
              <a:rPr lang="en-GB" sz="2400" b="1" dirty="0" smtClean="0">
                <a:solidFill>
                  <a:srgbClr val="A6CE39"/>
                </a:solidFill>
              </a:rPr>
              <a:t>Workers?</a:t>
            </a:r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  <a:p>
            <a:pPr marL="285750" indent="-285750">
              <a:buBlip>
                <a:blip r:embed="rId2"/>
              </a:buBlip>
            </a:pPr>
            <a:r>
              <a:rPr lang="en-GB" sz="2000" dirty="0" smtClean="0"/>
              <a:t>Hospice</a:t>
            </a:r>
            <a:endParaRPr lang="en-GB" sz="2000" dirty="0"/>
          </a:p>
          <a:p>
            <a:pPr marL="285750" indent="-285750">
              <a:buBlip>
                <a:blip r:embed="rId2"/>
              </a:buBlip>
            </a:pPr>
            <a:r>
              <a:rPr lang="en-GB" sz="2000" dirty="0" smtClean="0"/>
              <a:t>Service </a:t>
            </a:r>
            <a:r>
              <a:rPr lang="en-GB" sz="2000" dirty="0"/>
              <a:t>users homes</a:t>
            </a:r>
          </a:p>
          <a:p>
            <a:pPr marL="285750" indent="-285750">
              <a:buBlip>
                <a:blip r:embed="rId2"/>
              </a:buBlip>
            </a:pPr>
            <a:r>
              <a:rPr lang="en-GB" sz="2000" dirty="0" smtClean="0"/>
              <a:t>Offices</a:t>
            </a:r>
          </a:p>
          <a:p>
            <a:pPr marL="285750" indent="-285750">
              <a:buBlip>
                <a:blip r:embed="rId2"/>
              </a:buBlip>
            </a:pPr>
            <a:r>
              <a:rPr lang="en-GB" sz="2000" dirty="0" smtClean="0"/>
              <a:t>Shops</a:t>
            </a:r>
            <a:endParaRPr lang="en-GB" dirty="0"/>
          </a:p>
          <a:p>
            <a:pPr marL="285750" indent="-285750">
              <a:buBlip>
                <a:blip r:embed="rId2"/>
              </a:buBlip>
            </a:pPr>
            <a:r>
              <a:rPr lang="en-GB" dirty="0" smtClean="0"/>
              <a:t>Warehouse</a:t>
            </a:r>
            <a:endParaRPr lang="en-GB" dirty="0"/>
          </a:p>
          <a:p>
            <a:pPr marL="285750" indent="-285750">
              <a:buBlip>
                <a:blip r:embed="rId2"/>
              </a:buBlip>
            </a:pPr>
            <a:r>
              <a:rPr lang="en-GB" dirty="0" smtClean="0"/>
              <a:t>Holiday Lodges</a:t>
            </a:r>
          </a:p>
          <a:p>
            <a:endParaRPr lang="en-GB" dirty="0"/>
          </a:p>
          <a:p>
            <a:pPr lvl="0"/>
            <a:r>
              <a:rPr lang="en-GB" b="1" u="sng" dirty="0"/>
              <a:t>Anywhere</a:t>
            </a:r>
            <a:r>
              <a:rPr lang="en-GB" dirty="0"/>
              <a:t> that an employee/volunteer might be on Derian House business. </a:t>
            </a:r>
          </a:p>
          <a:p>
            <a:pPr marL="285750" indent="-285750">
              <a:buBlip>
                <a:blip r:embed="rId2"/>
              </a:buBlip>
            </a:pPr>
            <a:endParaRPr lang="en-GB" sz="2000" dirty="0" smtClean="0"/>
          </a:p>
          <a:p>
            <a:pPr marL="285750" indent="-285750">
              <a:buBlip>
                <a:blip r:embed="rId2"/>
              </a:buBlip>
            </a:pPr>
            <a:endParaRPr lang="en-GB" sz="2000" dirty="0"/>
          </a:p>
          <a:p>
            <a:pPr marL="285750" indent="-285750">
              <a:buBlip>
                <a:blip r:embed="rId2"/>
              </a:buBlip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3342908402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1105408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625384" y="1105408"/>
            <a:ext cx="82064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A6CE39"/>
                </a:solidFill>
              </a:rPr>
              <a:t>Measures </a:t>
            </a:r>
            <a:r>
              <a:rPr lang="en-GB" sz="2800" b="1" dirty="0">
                <a:solidFill>
                  <a:srgbClr val="A6CE39"/>
                </a:solidFill>
              </a:rPr>
              <a:t>in place to support lone workers </a:t>
            </a:r>
            <a:endParaRPr lang="en-GB" sz="2800" b="1" dirty="0">
              <a:solidFill>
                <a:srgbClr val="A6CE39"/>
              </a:solidFill>
              <a:latin typeface="Aller" panose="02000503030000020004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0696" y="2012069"/>
            <a:ext cx="729234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 </a:t>
            </a:r>
            <a:r>
              <a:rPr lang="en-GB" dirty="0"/>
              <a:t> </a:t>
            </a:r>
          </a:p>
          <a:p>
            <a:pPr marL="285750" indent="-285750">
              <a:buBlip>
                <a:blip r:embed="rId2"/>
              </a:buBlip>
            </a:pPr>
            <a:r>
              <a:rPr lang="en-GB" sz="2000" dirty="0" smtClean="0"/>
              <a:t>Staff Handbook</a:t>
            </a:r>
          </a:p>
          <a:p>
            <a:endParaRPr lang="en-GB" sz="2000" dirty="0"/>
          </a:p>
          <a:p>
            <a:pPr marL="285750" indent="-285750">
              <a:buBlip>
                <a:blip r:embed="rId2"/>
              </a:buBlip>
            </a:pPr>
            <a:r>
              <a:rPr lang="en-GB" sz="2000" dirty="0" smtClean="0"/>
              <a:t>Lone Working Employee’s Guide</a:t>
            </a:r>
            <a:endParaRPr lang="en-GB" sz="2000" dirty="0"/>
          </a:p>
          <a:p>
            <a:pPr marL="285750" indent="-285750">
              <a:buBlip>
                <a:blip r:embed="rId2"/>
              </a:buBlip>
            </a:pPr>
            <a:endParaRPr lang="en-GB" sz="2000" dirty="0" smtClean="0"/>
          </a:p>
          <a:p>
            <a:pPr marL="285750" indent="-285750">
              <a:buBlip>
                <a:blip r:embed="rId2"/>
              </a:buBlip>
            </a:pPr>
            <a:r>
              <a:rPr lang="en-GB" sz="2000" dirty="0" smtClean="0"/>
              <a:t>Health </a:t>
            </a:r>
            <a:r>
              <a:rPr lang="en-GB" sz="2000" dirty="0"/>
              <a:t>and Safety Policy</a:t>
            </a:r>
          </a:p>
          <a:p>
            <a:pPr marL="285750" indent="-285750">
              <a:buBlip>
                <a:blip r:embed="rId2"/>
              </a:buBlip>
            </a:pPr>
            <a:endParaRPr lang="en-GB" sz="2000" dirty="0" smtClean="0"/>
          </a:p>
          <a:p>
            <a:pPr marL="285750" indent="-285750">
              <a:buBlip>
                <a:blip r:embed="rId2"/>
              </a:buBlip>
            </a:pPr>
            <a:r>
              <a:rPr lang="en-GB" sz="2000" dirty="0" smtClean="0"/>
              <a:t>Risk </a:t>
            </a:r>
            <a:r>
              <a:rPr lang="en-GB" sz="2000" dirty="0"/>
              <a:t>Assessments</a:t>
            </a:r>
          </a:p>
          <a:p>
            <a:endParaRPr lang="en-GB" sz="2000" dirty="0" smtClean="0"/>
          </a:p>
          <a:p>
            <a:pPr marL="285750" indent="-285750">
              <a:buBlip>
                <a:blip r:embed="rId2"/>
              </a:buBlip>
            </a:pPr>
            <a:r>
              <a:rPr lang="en-GB" sz="2000" dirty="0" smtClean="0"/>
              <a:t>Lone Working </a:t>
            </a:r>
            <a:r>
              <a:rPr lang="en-GB" sz="2000" dirty="0" err="1" smtClean="0"/>
              <a:t>PeopleSafe</a:t>
            </a:r>
            <a:r>
              <a:rPr lang="en-GB" sz="2000" dirty="0" smtClean="0"/>
              <a:t> </a:t>
            </a:r>
            <a:r>
              <a:rPr lang="en-GB" sz="2000" dirty="0"/>
              <a:t>devices</a:t>
            </a:r>
          </a:p>
          <a:p>
            <a:endParaRPr lang="en-GB" sz="2000" dirty="0" smtClean="0"/>
          </a:p>
          <a:p>
            <a:pPr marL="285750" indent="-285750">
              <a:buBlip>
                <a:blip r:embed="rId2"/>
              </a:buBlip>
            </a:pPr>
            <a:endParaRPr lang="en-GB" sz="2000" dirty="0"/>
          </a:p>
          <a:p>
            <a:pPr marL="285750" indent="-285750">
              <a:buBlip>
                <a:blip r:embed="rId2"/>
              </a:buBlip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3875198782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1105408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536192" y="1091625"/>
            <a:ext cx="8206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</a:rPr>
              <a:t>How </a:t>
            </a:r>
            <a:r>
              <a:rPr lang="en-GB" sz="3200" b="1" dirty="0" smtClean="0">
                <a:solidFill>
                  <a:srgbClr val="A6CE39"/>
                </a:solidFill>
              </a:rPr>
              <a:t>to use a Lone Working Device</a:t>
            </a:r>
            <a:endParaRPr lang="en-GB" sz="3200" dirty="0">
              <a:solidFill>
                <a:srgbClr val="A6CE3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0696" y="1589375"/>
            <a:ext cx="729234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600" dirty="0" smtClean="0"/>
          </a:p>
          <a:p>
            <a:r>
              <a:rPr lang="en-GB" sz="1600" dirty="0" smtClean="0"/>
              <a:t>Lone Working Devices are available from the Care Team Office and Vinten Place Open Office.</a:t>
            </a:r>
          </a:p>
          <a:p>
            <a:endParaRPr lang="en-GB" sz="1600" dirty="0"/>
          </a:p>
          <a:p>
            <a:r>
              <a:rPr lang="en-GB" dirty="0" smtClean="0"/>
              <a:t>You must press the CALL1 button and record your name and location of where you are or where you are going (like an answer machine message). A new message will automatically override the previous log. If you do not record your own message, this may delay a security response as the information the device holds at the time of need will be incorrect.</a:t>
            </a:r>
          </a:p>
          <a:p>
            <a:r>
              <a:rPr lang="en-GB" dirty="0"/>
              <a:t> </a:t>
            </a:r>
          </a:p>
          <a:p>
            <a:r>
              <a:rPr lang="en-GB" dirty="0"/>
              <a:t>Ensure the red battery light is either continuously lit (full charge) or no more than 1 flash per 2 seconds (good charge) prior to taking the device. Although the device does have very good battery life, it is essential for the device to remain on charge. </a:t>
            </a:r>
          </a:p>
          <a:p>
            <a:pPr marL="285750" indent="-285750">
              <a:buBlip>
                <a:blip r:embed="rId2"/>
              </a:buBlip>
            </a:pPr>
            <a:endParaRPr lang="en-GB" sz="2000" dirty="0" smtClean="0"/>
          </a:p>
          <a:p>
            <a:pPr marL="285750" indent="-285750">
              <a:buBlip>
                <a:blip r:embed="rId2"/>
              </a:buBlip>
            </a:pPr>
            <a:endParaRPr lang="en-GB" sz="2000" dirty="0"/>
          </a:p>
          <a:p>
            <a:pPr marL="285750" indent="-285750">
              <a:buBlip>
                <a:blip r:embed="rId2"/>
              </a:buBlip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2836800411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1105408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536192" y="1091625"/>
            <a:ext cx="8206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A6CE39"/>
                </a:solidFill>
              </a:rPr>
              <a:t>Assessment Questions</a:t>
            </a:r>
            <a:endParaRPr lang="en-GB" sz="3200" dirty="0">
              <a:solidFill>
                <a:srgbClr val="A6CE3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0696" y="1589375"/>
            <a:ext cx="729234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600" dirty="0" smtClean="0"/>
          </a:p>
          <a:p>
            <a:pPr marL="285750" indent="-285750">
              <a:buBlip>
                <a:blip r:embed="rId2"/>
              </a:buBlip>
            </a:pPr>
            <a:r>
              <a:rPr lang="en-GB" sz="1600" dirty="0"/>
              <a:t>Please right click on the following link and select ‘Open Hyperlink’ to answer the questions about Lone Working</a:t>
            </a:r>
            <a:r>
              <a:rPr lang="en-GB" sz="1600" dirty="0" smtClean="0"/>
              <a:t>:</a:t>
            </a:r>
          </a:p>
          <a:p>
            <a:pPr marL="285750" indent="-285750">
              <a:buBlip>
                <a:blip r:embed="rId2"/>
              </a:buBlip>
            </a:pPr>
            <a:endParaRPr lang="en-GB" sz="1600" dirty="0"/>
          </a:p>
          <a:p>
            <a:pPr marL="285750" indent="-285750">
              <a:buBlip>
                <a:blip r:embed="rId2"/>
              </a:buBlip>
            </a:pPr>
            <a:r>
              <a:rPr lang="en-GB" sz="1600" dirty="0">
                <a:hlinkClick r:id="rId3"/>
              </a:rPr>
              <a:t>https://forms.office.com/Pages/ResponsePage.aspx?id=L4KxNBc8uk-2fphc2W8kL8RxAMvDUAxDiUd1xAt9D7VUQkY0OVY1MTdGN0NFUDNDMUYzWjFXNkw3US4u</a:t>
            </a:r>
            <a:endParaRPr lang="en-GB" sz="1600" dirty="0"/>
          </a:p>
          <a:p>
            <a:endParaRPr lang="en-GB" sz="2000" dirty="0" smtClean="0"/>
          </a:p>
          <a:p>
            <a:pPr marL="285750" indent="-285750">
              <a:buBlip>
                <a:blip r:embed="rId2"/>
              </a:buBlip>
            </a:pPr>
            <a:endParaRPr lang="en-GB" sz="2000" dirty="0"/>
          </a:p>
          <a:p>
            <a:pPr marL="285750" indent="-285750">
              <a:buBlip>
                <a:blip r:embed="rId2"/>
              </a:buBlip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3124708043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1810</TotalTime>
  <Words>475</Words>
  <Application>Microsoft Office PowerPoint</Application>
  <PresentationFormat>On-screen Show (4:3)</PresentationFormat>
  <Paragraphs>101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Aller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Lowe</dc:creator>
  <cp:lastModifiedBy>Gillian Viragh</cp:lastModifiedBy>
  <cp:revision>108</cp:revision>
  <cp:lastPrinted>2018-03-29T13:29:53Z</cp:lastPrinted>
  <dcterms:created xsi:type="dcterms:W3CDTF">2016-01-18T09:53:50Z</dcterms:created>
  <dcterms:modified xsi:type="dcterms:W3CDTF">2024-04-30T11:20:34Z</dcterms:modified>
</cp:coreProperties>
</file>